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8"/>
  </p:notesMasterIdLst>
  <p:handoutMasterIdLst>
    <p:handoutMasterId r:id="rId109"/>
  </p:handoutMasterIdLst>
  <p:sldIdLst>
    <p:sldId id="300" r:id="rId2"/>
    <p:sldId id="439" r:id="rId3"/>
    <p:sldId id="440" r:id="rId4"/>
    <p:sldId id="460" r:id="rId5"/>
    <p:sldId id="471" r:id="rId6"/>
    <p:sldId id="441" r:id="rId7"/>
    <p:sldId id="443" r:id="rId8"/>
    <p:sldId id="444" r:id="rId9"/>
    <p:sldId id="456" r:id="rId10"/>
    <p:sldId id="457" r:id="rId11"/>
    <p:sldId id="458" r:id="rId12"/>
    <p:sldId id="475" r:id="rId13"/>
    <p:sldId id="476" r:id="rId14"/>
    <p:sldId id="445" r:id="rId15"/>
    <p:sldId id="303" r:id="rId16"/>
    <p:sldId id="315" r:id="rId17"/>
    <p:sldId id="442" r:id="rId18"/>
    <p:sldId id="343" r:id="rId19"/>
    <p:sldId id="361" r:id="rId20"/>
    <p:sldId id="353" r:id="rId21"/>
    <p:sldId id="430" r:id="rId22"/>
    <p:sldId id="477" r:id="rId23"/>
    <p:sldId id="427" r:id="rId24"/>
    <p:sldId id="461" r:id="rId25"/>
    <p:sldId id="378" r:id="rId26"/>
    <p:sldId id="467" r:id="rId27"/>
    <p:sldId id="351" r:id="rId28"/>
    <p:sldId id="357" r:id="rId29"/>
    <p:sldId id="360" r:id="rId30"/>
    <p:sldId id="469" r:id="rId31"/>
    <p:sldId id="364" r:id="rId32"/>
    <p:sldId id="374" r:id="rId33"/>
    <p:sldId id="359" r:id="rId34"/>
    <p:sldId id="369" r:id="rId35"/>
    <p:sldId id="365" r:id="rId36"/>
    <p:sldId id="366" r:id="rId37"/>
    <p:sldId id="370" r:id="rId38"/>
    <p:sldId id="371" r:id="rId39"/>
    <p:sldId id="478" r:id="rId40"/>
    <p:sldId id="368" r:id="rId41"/>
    <p:sldId id="465" r:id="rId42"/>
    <p:sldId id="466" r:id="rId43"/>
    <p:sldId id="479" r:id="rId44"/>
    <p:sldId id="446" r:id="rId45"/>
    <p:sldId id="350" r:id="rId46"/>
    <p:sldId id="375" r:id="rId47"/>
    <p:sldId id="431" r:id="rId48"/>
    <p:sldId id="481" r:id="rId49"/>
    <p:sldId id="482" r:id="rId50"/>
    <p:sldId id="483" r:id="rId51"/>
    <p:sldId id="484" r:id="rId52"/>
    <p:sldId id="485" r:id="rId53"/>
    <p:sldId id="435" r:id="rId54"/>
    <p:sldId id="436" r:id="rId55"/>
    <p:sldId id="437" r:id="rId56"/>
    <p:sldId id="438" r:id="rId57"/>
    <p:sldId id="380" r:id="rId58"/>
    <p:sldId id="404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  <p:sldId id="499" r:id="rId73"/>
    <p:sldId id="500" r:id="rId74"/>
    <p:sldId id="415" r:id="rId75"/>
    <p:sldId id="448" r:id="rId76"/>
    <p:sldId id="449" r:id="rId77"/>
    <p:sldId id="450" r:id="rId78"/>
    <p:sldId id="451" r:id="rId79"/>
    <p:sldId id="429" r:id="rId80"/>
    <p:sldId id="347" r:id="rId81"/>
    <p:sldId id="392" r:id="rId82"/>
    <p:sldId id="402" r:id="rId83"/>
    <p:sldId id="381" r:id="rId84"/>
    <p:sldId id="468" r:id="rId85"/>
    <p:sldId id="346" r:id="rId86"/>
    <p:sldId id="345" r:id="rId87"/>
    <p:sldId id="385" r:id="rId88"/>
    <p:sldId id="386" r:id="rId89"/>
    <p:sldId id="388" r:id="rId90"/>
    <p:sldId id="387" r:id="rId91"/>
    <p:sldId id="389" r:id="rId92"/>
    <p:sldId id="390" r:id="rId93"/>
    <p:sldId id="417" r:id="rId94"/>
    <p:sldId id="418" r:id="rId95"/>
    <p:sldId id="422" r:id="rId96"/>
    <p:sldId id="421" r:id="rId97"/>
    <p:sldId id="420" r:id="rId98"/>
    <p:sldId id="419" r:id="rId99"/>
    <p:sldId id="426" r:id="rId100"/>
    <p:sldId id="425" r:id="rId101"/>
    <p:sldId id="424" r:id="rId102"/>
    <p:sldId id="423" r:id="rId103"/>
    <p:sldId id="462" r:id="rId104"/>
    <p:sldId id="463" r:id="rId105"/>
    <p:sldId id="464" r:id="rId106"/>
    <p:sldId id="501" r:id="rId10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CC46254-D5C7-44B6-A5BE-C5E7B6C89A84}" type="datetimeFigureOut">
              <a:rPr lang="it-IT" smtClean="0"/>
              <a:pPr/>
              <a:t>06/06/2014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EE477A-1912-49DB-AD46-0EF8F946E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317D13F-C6D5-4838-BEF5-3A0E9453BDF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80987"/>
            <a:ext cx="5206153" cy="4603798"/>
          </a:xfrm>
        </p:spPr>
        <p:txBody>
          <a:bodyPr/>
          <a:lstStyle/>
          <a:p>
            <a:endParaRPr lang="it-IT" sz="19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80987"/>
            <a:ext cx="5206153" cy="4603798"/>
          </a:xfrm>
        </p:spPr>
        <p:txBody>
          <a:bodyPr/>
          <a:lstStyle/>
          <a:p>
            <a:endParaRPr lang="it-IT" sz="19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Pesci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2250"/>
            <a:ext cx="1219200" cy="11699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105480" name="Picture 8" descr="jack canot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3663" y="222250"/>
            <a:ext cx="935037" cy="1244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http://www.bastardidentro.it/misc/bastardidentro/data/images/b/bd5811177081363.jpg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hyperlink" Target="http://www.corrieredelgiorno.com/2012/01/02/pubblicato-bando-di-concorso-per-accademie-militari-82868/accademia/" TargetMode="Externa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greenreport.it/_archivio2011/immagini/big/2011_01_5_15_55_07.jpg" TargetMode="Externa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questionario%20marzo%202010.docx" TargetMode="Externa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http://www.bastardidentro.it/misc/bastardidentro/data/images/b/bd923-zio-sparito11190622786.jpg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0" y="4939605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REPARTO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SUPPORTO FORMAZIONE ADDESTRAMENTO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 defTabSz="762000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SERVIZIO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TIRPERS</a:t>
            </a:r>
          </a:p>
          <a:p>
            <a:pPr algn="r" defTabSz="762000"/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C.C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(GN)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Plinio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RAPANA’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76325" y="1532454"/>
            <a:ext cx="6829425" cy="2985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it-IT" sz="3200" b="1" dirty="0" smtClean="0">
                <a:latin typeface="Garamond" pitchFamily="18" charset="0"/>
              </a:rPr>
              <a:t>CORSO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FORMAZIONE LAVORATORI IN MATERIA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SALUTE E SICUREZZA SUI LUOGHI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LAVORO</a:t>
            </a:r>
          </a:p>
          <a:p>
            <a:pPr algn="ctr"/>
            <a:r>
              <a:rPr lang="it-IT" sz="2000" b="1" dirty="0" smtClean="0">
                <a:latin typeface="Garamond" pitchFamily="18" charset="0"/>
              </a:rPr>
              <a:t>MODULO FORMAZIONE GENERALE (4 ORE)</a:t>
            </a:r>
          </a:p>
          <a:p>
            <a:pPr algn="ctr"/>
            <a:endParaRPr lang="it-IT" sz="2000" b="1" dirty="0" smtClean="0">
              <a:latin typeface="Garamond" pitchFamily="18" charset="0"/>
            </a:endParaRPr>
          </a:p>
          <a:p>
            <a:pPr algn="ctr"/>
            <a:r>
              <a:rPr lang="it-IT" sz="2000" b="1" dirty="0" smtClean="0">
                <a:latin typeface="Garamond" pitchFamily="18" charset="0"/>
              </a:rPr>
              <a:t>09-10 giugno </a:t>
            </a:r>
            <a:r>
              <a:rPr lang="it-IT" sz="2000" b="1" dirty="0" smtClean="0">
                <a:latin typeface="Garamond" pitchFamily="18" charset="0"/>
              </a:rPr>
              <a:t>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4600" y="2386046"/>
            <a:ext cx="5715000" cy="1500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latin typeface="Garamond" pitchFamily="18" charset="0"/>
              </a:rPr>
              <a:t>La volta della sicurezza poggia sui pilastri del buon senso</a:t>
            </a:r>
            <a:endParaRPr lang="it-IT" sz="3200" b="1" dirty="0">
              <a:latin typeface="Garamond" pitchFamily="18" charset="0"/>
            </a:endParaRPr>
          </a:p>
        </p:txBody>
      </p:sp>
      <p:pic>
        <p:nvPicPr>
          <p:cNvPr id="186370" name="Picture 2" descr="http://www.brisbanefreemasons.net/media/pil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981200"/>
            <a:ext cx="1714500" cy="3514726"/>
          </a:xfrm>
          <a:prstGeom prst="rect">
            <a:avLst/>
          </a:prstGeom>
          <a:noFill/>
        </p:spPr>
      </p:pic>
      <p:pic>
        <p:nvPicPr>
          <p:cNvPr id="187394" name="Picture 2" descr="http://quimamme.leiweb.it/famiglia/tempo-libero/letture-e-film/2012/articoli/Tivu/img/Sam-il-pompiere470x200--47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4476750" cy="19050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0" y="5867909"/>
            <a:ext cx="5715000" cy="761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 smtClean="0">
                <a:latin typeface="Garamond" pitchFamily="18" charset="0"/>
              </a:rPr>
              <a:t>(Sam il pompiere)</a:t>
            </a:r>
            <a:endParaRPr lang="it-IT" sz="3200" b="1" dirty="0"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648200" cy="60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NTIERE VENE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8087"/>
            <a:ext cx="4876800" cy="65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astardidentro.it/misc/bastardidentro/data/images/b/bd5811177081363.jpg"/>
          <p:cNvPicPr>
            <a:picLocks noChangeAspect="1" noChangeArrowheads="1"/>
          </p:cNvPicPr>
          <p:nvPr/>
        </p:nvPicPr>
        <p:blipFill>
          <a:blip r:embed="rId2" r:link="rId3" cstate="print"/>
          <a:srcRect t="8020" b="16820"/>
          <a:stretch>
            <a:fillRect/>
          </a:stretch>
        </p:blipFill>
        <p:spPr bwMode="auto">
          <a:xfrm>
            <a:off x="1066800" y="1447800"/>
            <a:ext cx="705273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C:\ARCHIVIO\SALUTE E SICUREZZA SUI LUOGHI DI LAVORO\Corsi Antinfortunistica Scuolasom\CORSO 1-2013\20130109_133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428750"/>
            <a:ext cx="71374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C:\ARCHIVIO\SALUTE E SICUREZZA SUI LUOGHI DI LAVORO\Corsi Antinfortunistica Scuolasom\CORSO 1-2013\20130109_152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C:\ARCHIVIO\SALUTE E SICUREZZA SUI LUOGHI DI LAVORO\Corsi Antinfortunistica Scuolasom\CORSO 1-2013\20130109_134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0" y="4939605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REPARTO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SUPPORTO FORMAZIONE ADDESTRAMENTO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 defTabSz="762000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SERVIZIO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TIRPERS</a:t>
            </a:r>
          </a:p>
          <a:p>
            <a:pPr algn="r" defTabSz="762000"/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C.C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(GN)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Plinio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RAPANA’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76325" y="1532454"/>
            <a:ext cx="6829425" cy="2985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it-IT" sz="3200" b="1" dirty="0" smtClean="0">
                <a:latin typeface="Garamond" pitchFamily="18" charset="0"/>
              </a:rPr>
              <a:t>CORSO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FORMAZIONE LAVORATORI IN MATERIA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SALUTE E SICUREZZA SUI LUOGHI </a:t>
            </a:r>
            <a:r>
              <a:rPr lang="it-IT" sz="3200" b="1" dirty="0" err="1" smtClean="0">
                <a:latin typeface="Garamond" pitchFamily="18" charset="0"/>
              </a:rPr>
              <a:t>DI</a:t>
            </a:r>
            <a:r>
              <a:rPr lang="it-IT" sz="3200" b="1" dirty="0" smtClean="0">
                <a:latin typeface="Garamond" pitchFamily="18" charset="0"/>
              </a:rPr>
              <a:t> LAVORO</a:t>
            </a:r>
          </a:p>
          <a:p>
            <a:pPr algn="ctr"/>
            <a:r>
              <a:rPr lang="it-IT" sz="2000" b="1" dirty="0" smtClean="0">
                <a:latin typeface="Garamond" pitchFamily="18" charset="0"/>
              </a:rPr>
              <a:t>MODULO FORMAZIONE GENERALE (4 ORE)</a:t>
            </a:r>
          </a:p>
          <a:p>
            <a:pPr algn="ctr"/>
            <a:endParaRPr lang="it-IT" sz="2000" b="1" dirty="0" smtClean="0">
              <a:latin typeface="Garamond" pitchFamily="18" charset="0"/>
            </a:endParaRPr>
          </a:p>
          <a:p>
            <a:pPr algn="ctr"/>
            <a:r>
              <a:rPr lang="it-IT" sz="2000" b="1" dirty="0" smtClean="0">
                <a:latin typeface="Garamond" pitchFamily="18" charset="0"/>
              </a:rPr>
              <a:t>09-10 giugno </a:t>
            </a:r>
            <a:r>
              <a:rPr lang="it-IT" sz="2000" b="1" dirty="0" smtClean="0">
                <a:latin typeface="Garamond" pitchFamily="18" charset="0"/>
              </a:rPr>
              <a:t>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5000" y="3708737"/>
            <a:ext cx="205740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latin typeface="Garamond" pitchFamily="18" charset="0"/>
              </a:rPr>
              <a:t>ATTIVITA’ LAVORATIVA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10200" y="3733800"/>
            <a:ext cx="198120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latin typeface="Garamond" pitchFamily="18" charset="0"/>
              </a:rPr>
              <a:t>SALUTE E SICUREZZA</a:t>
            </a:r>
            <a:endParaRPr lang="it-IT" sz="2000" b="1" dirty="0">
              <a:latin typeface="Garamond" pitchFamily="18" charset="0"/>
            </a:endParaRPr>
          </a:p>
        </p:txBody>
      </p:sp>
      <p:pic>
        <p:nvPicPr>
          <p:cNvPr id="186370" name="Picture 2" descr="http://www.leccecronaca.it/wordpress/wp-content/uploads/2012/11/bilanc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905500" cy="4705351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 bwMode="auto">
          <a:xfrm>
            <a:off x="3429000" y="1371600"/>
            <a:ext cx="2286000" cy="20574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H="1">
            <a:off x="3962400" y="1371600"/>
            <a:ext cx="1752600" cy="19812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86868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u="sng" dirty="0" smtClean="0"/>
              <a:t>Complesso di superiorità:</a:t>
            </a:r>
          </a:p>
          <a:p>
            <a:r>
              <a:rPr lang="it-IT" sz="2800" b="1" i="1" dirty="0" smtClean="0"/>
              <a:t>“ho cose più importanti di cui occuparmi”</a:t>
            </a:r>
          </a:p>
          <a:p>
            <a:endParaRPr lang="it-IT" sz="2800" dirty="0" smtClean="0"/>
          </a:p>
          <a:p>
            <a:r>
              <a:rPr lang="it-IT" sz="2800" u="sng" dirty="0" smtClean="0"/>
              <a:t>Fatalismo:</a:t>
            </a:r>
          </a:p>
          <a:p>
            <a:r>
              <a:rPr lang="it-IT" sz="2800" b="1" i="1" dirty="0" smtClean="0"/>
              <a:t>“gli infortuni accadono ed accadranno sempre”</a:t>
            </a:r>
          </a:p>
          <a:p>
            <a:endParaRPr lang="it-IT" sz="2800" dirty="0" smtClean="0"/>
          </a:p>
          <a:p>
            <a:r>
              <a:rPr lang="it-IT" sz="2800" u="sng" dirty="0" smtClean="0"/>
              <a:t>Troppa confidenza:</a:t>
            </a:r>
          </a:p>
          <a:p>
            <a:r>
              <a:rPr lang="it-IT" sz="2800" b="1" i="1" dirty="0" smtClean="0"/>
              <a:t>“l’ho sempre fatto e non è mai successo niente”</a:t>
            </a:r>
          </a:p>
          <a:p>
            <a:endParaRPr lang="it-IT" sz="2800" dirty="0" smtClean="0"/>
          </a:p>
          <a:p>
            <a:r>
              <a:rPr lang="it-IT" sz="2800" u="sng" dirty="0" smtClean="0"/>
              <a:t>Spericolatezza:</a:t>
            </a:r>
          </a:p>
          <a:p>
            <a:r>
              <a:rPr lang="it-IT" sz="2800" b="1" i="1" dirty="0" smtClean="0"/>
              <a:t>“in questo modo finisco prima”</a:t>
            </a:r>
            <a:endParaRPr lang="it-IT" sz="2800" i="1" dirty="0" smtClean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1004887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CULTURA DELLA SICUREZZA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88418" name="Picture 2" descr="http://upload.wikimedia.org/wikipedia/it/archive/5/50/20080504150159!Regia_Marina_Tenente_di_vasc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863600" cy="1295400"/>
          </a:xfrm>
          <a:prstGeom prst="rect">
            <a:avLst/>
          </a:prstGeom>
          <a:noFill/>
        </p:spPr>
      </p:pic>
      <p:pic>
        <p:nvPicPr>
          <p:cNvPr id="188420" name="Picture 4" descr="http://upload.wikimedia.org/wikipedia/it/1/14/Regia_Marina_Serg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562600"/>
            <a:ext cx="838200" cy="1257300"/>
          </a:xfrm>
          <a:prstGeom prst="rect">
            <a:avLst/>
          </a:prstGeom>
          <a:noFill/>
        </p:spPr>
      </p:pic>
      <p:pic>
        <p:nvPicPr>
          <p:cNvPr id="7" name="Picture 4" descr="http://www.paologarrisi.com/wp-content/uploads/2011/11/grado_primo_marescia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96253" y="3319346"/>
            <a:ext cx="1152293" cy="762000"/>
          </a:xfrm>
          <a:prstGeom prst="rect">
            <a:avLst/>
          </a:prstGeom>
          <a:noFill/>
        </p:spPr>
      </p:pic>
      <p:pic>
        <p:nvPicPr>
          <p:cNvPr id="8" name="Picture 4" descr="http://www.paologarrisi.com/wp-content/uploads/2011/11/grado_primo_marescia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96253" y="4690946"/>
            <a:ext cx="1152293" cy="762000"/>
          </a:xfrm>
          <a:prstGeom prst="rect">
            <a:avLst/>
          </a:prstGeom>
          <a:noFill/>
        </p:spPr>
      </p:pic>
      <p:pic>
        <p:nvPicPr>
          <p:cNvPr id="188422" name="Picture 6" descr="http://www.comsubinclan.altervista.org/Gradi/truppa/sottocapo%20di%203%20cla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562600"/>
            <a:ext cx="762000" cy="1219200"/>
          </a:xfrm>
          <a:prstGeom prst="rect">
            <a:avLst/>
          </a:prstGeom>
          <a:noFill/>
        </p:spPr>
      </p:pic>
      <p:pic>
        <p:nvPicPr>
          <p:cNvPr id="10" name="Picture 4" descr="http://upload.wikimedia.org/wikipedia/it/1/14/Regia_Marina_Serg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124200"/>
            <a:ext cx="762000" cy="11430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it/1/14/Regia_Marina_Serg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495800"/>
            <a:ext cx="762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86868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u="sng" dirty="0" smtClean="0"/>
              <a:t>Ignoranza:</a:t>
            </a:r>
          </a:p>
          <a:p>
            <a:r>
              <a:rPr lang="it-IT" sz="2800" b="1" i="1" dirty="0" smtClean="0"/>
              <a:t>“non sapevo che fosse pericoloso”</a:t>
            </a:r>
          </a:p>
          <a:p>
            <a:endParaRPr lang="it-IT" sz="2800" b="1" dirty="0" smtClean="0"/>
          </a:p>
          <a:p>
            <a:r>
              <a:rPr lang="it-IT" sz="2800" u="sng" dirty="0" smtClean="0"/>
              <a:t>Scarsa sensibilità:</a:t>
            </a:r>
          </a:p>
          <a:p>
            <a:r>
              <a:rPr lang="it-IT" sz="2800" b="1" i="1" dirty="0" smtClean="0"/>
              <a:t>“non sono pagato anche per stare attento”</a:t>
            </a:r>
          </a:p>
          <a:p>
            <a:endParaRPr lang="it-IT" sz="2800" b="1" dirty="0" smtClean="0"/>
          </a:p>
          <a:p>
            <a:r>
              <a:rPr lang="it-IT" sz="2800" u="sng" dirty="0" smtClean="0"/>
              <a:t>Dimenticanza:</a:t>
            </a:r>
          </a:p>
          <a:p>
            <a:r>
              <a:rPr lang="it-IT" sz="2800" b="1" i="1" dirty="0" smtClean="0"/>
              <a:t>“non mi ricordavo che fosse pericoloso”</a:t>
            </a:r>
          </a:p>
          <a:p>
            <a:endParaRPr lang="it-IT" sz="2800" b="1" dirty="0" smtClean="0"/>
          </a:p>
          <a:p>
            <a:r>
              <a:rPr lang="it-IT" sz="2800" u="sng" dirty="0" smtClean="0"/>
              <a:t>Superficialità:</a:t>
            </a:r>
          </a:p>
          <a:p>
            <a:r>
              <a:rPr lang="it-IT" sz="2800" b="1" i="1" dirty="0" smtClean="0"/>
              <a:t>“ma come si può con tante cose che ho da fare”</a:t>
            </a:r>
            <a:endParaRPr lang="it-IT" sz="2800" i="1" dirty="0" smtClean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1004887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CULTURA DELLA SICUREZZA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6" name="Picture 2" descr="http://upload.wikimedia.org/wikipedia/it/archive/5/50/20080504150159!Regia_Marina_Tenente_di_vasc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752600"/>
            <a:ext cx="863600" cy="129540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it/archive/5/50/20080504150159!Regia_Marina_Tenente_di_vasc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486400"/>
            <a:ext cx="863600" cy="1295400"/>
          </a:xfrm>
          <a:prstGeom prst="rect">
            <a:avLst/>
          </a:prstGeom>
          <a:noFill/>
        </p:spPr>
      </p:pic>
      <p:pic>
        <p:nvPicPr>
          <p:cNvPr id="8" name="Picture 4" descr="http://upload.wikimedia.org/wikipedia/it/1/14/Regia_Marina_Serg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762000" cy="1143000"/>
          </a:xfrm>
          <a:prstGeom prst="rect">
            <a:avLst/>
          </a:prstGeom>
          <a:noFill/>
        </p:spPr>
      </p:pic>
      <p:pic>
        <p:nvPicPr>
          <p:cNvPr id="187396" name="Picture 4" descr="http://www.paologarrisi.com/wp-content/uploads/2011/11/grado_primo_marescia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10454" y="3319346"/>
            <a:ext cx="1152293" cy="762000"/>
          </a:xfrm>
          <a:prstGeom prst="rect">
            <a:avLst/>
          </a:prstGeom>
          <a:noFill/>
        </p:spPr>
      </p:pic>
      <p:pic>
        <p:nvPicPr>
          <p:cNvPr id="10" name="Picture 6" descr="http://www.comsubinclan.altervista.org/Gradi/truppa/sottocapo%20di%203%20cla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419600"/>
            <a:ext cx="71437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8534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/>
              <a:t>FORMAZIONE GENERALE</a:t>
            </a:r>
          </a:p>
          <a:p>
            <a:pPr algn="ctr"/>
            <a:r>
              <a:rPr lang="it-IT" sz="4800" b="1" dirty="0" smtClean="0"/>
              <a:t>LAVORATORI</a:t>
            </a:r>
          </a:p>
          <a:p>
            <a:pPr algn="ctr"/>
            <a:r>
              <a:rPr lang="it-IT" sz="3600" b="1" dirty="0" smtClean="0"/>
              <a:t>IN MATERIA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SALUTE E SICUREZZA SUI LUOGHI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76325" y="609600"/>
            <a:ext cx="68294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AGENDA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438400" y="1656293"/>
            <a:ext cx="5105400" cy="458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Scopo, obiettivi e finalità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Cenni storici</a:t>
            </a:r>
            <a:endParaRPr lang="it-IT" sz="2800" b="1" kern="0" dirty="0">
              <a:latin typeface="Garamond" pitchFamily="18" charset="0"/>
            </a:endParaRP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Riferimenti normativi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Organizzazione SPP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Obblighi Datore di lavoro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Obblighi lavoratore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La  valutazione del rischio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smtClean="0">
                <a:latin typeface="Garamond" pitchFamily="18" charset="0"/>
              </a:rPr>
              <a:t>Formazione – Informazione</a:t>
            </a:r>
          </a:p>
          <a:p>
            <a:pPr indent="452438" defTabSz="762000">
              <a:spcBef>
                <a:spcPts val="600"/>
              </a:spcBef>
              <a:buFont typeface="Garamond" pitchFamily="18" charset="0"/>
              <a:buChar char="−"/>
            </a:pPr>
            <a:r>
              <a:rPr lang="it-IT" sz="2800" b="1" kern="0" dirty="0" err="1" smtClean="0">
                <a:latin typeface="Garamond" pitchFamily="18" charset="0"/>
              </a:rPr>
              <a:t>Marivigilanza</a:t>
            </a:r>
            <a:endParaRPr lang="it-IT" sz="2800" b="1" kern="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525780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800" dirty="0" smtClean="0">
                <a:latin typeface="Garamond" pitchFamily="18" charset="0"/>
              </a:rPr>
              <a:t>Fornire informazioni relative al quadro normativo in vigore, alle responsabilità ed al sistema di gestione del rischio al fine di </a:t>
            </a:r>
            <a:r>
              <a:rPr lang="it-IT" sz="2800" b="1" dirty="0" smtClean="0">
                <a:latin typeface="Garamond" pitchFamily="18" charset="0"/>
              </a:rPr>
              <a:t>aumentarne la sensibilità</a:t>
            </a:r>
            <a:r>
              <a:rPr lang="it-IT" sz="2800" dirty="0" smtClean="0">
                <a:latin typeface="Garamond" pitchFamily="18" charset="0"/>
              </a:rPr>
              <a:t> in materia di salute e sicurezza sui luoghi di lavoro e fornire al lavoratore la formazione generale obbligatoria prevista per legge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SCOPO, OBIETTIVI E FINALITA’</a:t>
            </a:r>
          </a:p>
        </p:txBody>
      </p:sp>
      <p:pic>
        <p:nvPicPr>
          <p:cNvPr id="184324" name="Picture 4" descr="Agopun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3200400" cy="242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066800" y="1691798"/>
            <a:ext cx="70866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SIGNIFICATO: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457200"/>
            <a:ext cx="8001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SALUTE E SICUREZZA</a:t>
            </a:r>
          </a:p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SUI LUOGHI </a:t>
            </a:r>
            <a:r>
              <a:rPr 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LAVORO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6800" y="2667000"/>
            <a:ext cx="7086600" cy="9287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4000" b="1" dirty="0" smtClean="0">
                <a:latin typeface="Garamond" pitchFamily="18" charset="0"/>
              </a:rPr>
              <a:t>SALUTE</a:t>
            </a:r>
            <a:endParaRPr lang="it-IT" sz="4000" b="1" dirty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6800" y="4968398"/>
            <a:ext cx="7086600" cy="9287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4000" b="1" dirty="0" smtClean="0">
                <a:latin typeface="Garamond" pitchFamily="18" charset="0"/>
              </a:rPr>
              <a:t>SICUREZZA</a:t>
            </a:r>
            <a:endParaRPr lang="it-IT" sz="4000" b="1" dirty="0">
              <a:latin typeface="Garamond" pitchFamily="18" charset="0"/>
            </a:endParaRPr>
          </a:p>
        </p:txBody>
      </p:sp>
      <p:pic>
        <p:nvPicPr>
          <p:cNvPr id="180226" name="Picture 2" descr="http://www.presentermedia.com/files/clipart/00001000/1783/blue_medical_symbol_pc_md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133600"/>
            <a:ext cx="2057400" cy="2057400"/>
          </a:xfrm>
          <a:prstGeom prst="rect">
            <a:avLst/>
          </a:prstGeom>
          <a:noFill/>
        </p:spPr>
      </p:pic>
      <p:pic>
        <p:nvPicPr>
          <p:cNvPr id="180228" name="Picture 4" descr="http://www.clker.com/cliparts/2/3/8/f/11954335252025281875red_cross_joshua_dwire_03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929348"/>
            <a:ext cx="56388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 b="1" dirty="0">
                <a:latin typeface="Garamond" pitchFamily="18" charset="0"/>
              </a:rPr>
              <a:t>La normativa in materia di sicurezza è il risultato di una stratificazione di </a:t>
            </a:r>
            <a:r>
              <a:rPr lang="it-IT" sz="3200" b="1" dirty="0" smtClean="0">
                <a:latin typeface="Garamond" pitchFamily="18" charset="0"/>
              </a:rPr>
              <a:t>norme emanate </a:t>
            </a:r>
            <a:r>
              <a:rPr lang="it-IT" sz="3200" b="1" dirty="0">
                <a:latin typeface="Garamond" pitchFamily="18" charset="0"/>
              </a:rPr>
              <a:t>nell'arco di </a:t>
            </a:r>
            <a:r>
              <a:rPr lang="it-IT" sz="3200" b="1" dirty="0" smtClean="0">
                <a:latin typeface="Garamond" pitchFamily="18" charset="0"/>
              </a:rPr>
              <a:t>ottanta anni </a:t>
            </a:r>
            <a:endParaRPr lang="it-IT" sz="3200" b="1" dirty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82274" name="Picture 2" descr="http://3.bp.blogspot.com/-MsfGLmSujDg/T5ww8EUoBPI/AAAAAAAABN0/VMi0M2zO30Q/s1600/attheraces-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36010"/>
            <a:ext cx="2819400" cy="2597219"/>
          </a:xfrm>
          <a:prstGeom prst="rect">
            <a:avLst/>
          </a:prstGeom>
          <a:noFill/>
        </p:spPr>
      </p:pic>
      <p:pic>
        <p:nvPicPr>
          <p:cNvPr id="182278" name="Picture 6" descr="louis-vuitton-sfilata-pa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819400" cy="247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6172200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Garamond" pitchFamily="18" charset="0"/>
              </a:rPr>
              <a:t>CODICE PENALE</a:t>
            </a:r>
            <a:br>
              <a:rPr lang="it-IT" b="1" dirty="0" smtClean="0">
                <a:latin typeface="Garamond" pitchFamily="18" charset="0"/>
              </a:rPr>
            </a:br>
            <a:r>
              <a:rPr lang="it-IT" dirty="0" smtClean="0">
                <a:latin typeface="Garamond" pitchFamily="18" charset="0"/>
              </a:rPr>
              <a:t>Regio Decreto del 19 ottobre </a:t>
            </a:r>
            <a:r>
              <a:rPr lang="it-IT" b="1" dirty="0" smtClean="0">
                <a:latin typeface="Garamond" pitchFamily="18" charset="0"/>
              </a:rPr>
              <a:t>1930</a:t>
            </a:r>
            <a:r>
              <a:rPr lang="it-IT" dirty="0" smtClean="0">
                <a:latin typeface="Garamond" pitchFamily="18" charset="0"/>
              </a:rPr>
              <a:t>, n.1398</a:t>
            </a:r>
          </a:p>
          <a:p>
            <a:endParaRPr lang="it-IT" dirty="0" smtClean="0">
              <a:latin typeface="Garamond" pitchFamily="18" charset="0"/>
            </a:endParaRPr>
          </a:p>
          <a:p>
            <a:pPr marL="895350" indent="-895350" algn="just"/>
            <a:r>
              <a:rPr lang="it-IT" sz="2000" dirty="0" smtClean="0">
                <a:latin typeface="Garamond" pitchFamily="18" charset="0"/>
              </a:rPr>
              <a:t>art. </a:t>
            </a:r>
            <a:r>
              <a:rPr lang="it-IT" sz="2000" b="1" dirty="0" smtClean="0">
                <a:latin typeface="Garamond" pitchFamily="18" charset="0"/>
              </a:rPr>
              <a:t>437</a:t>
            </a:r>
            <a:r>
              <a:rPr lang="it-IT" sz="2000" dirty="0" smtClean="0">
                <a:latin typeface="Garamond" pitchFamily="18" charset="0"/>
              </a:rPr>
              <a:t>:	Chiunque omette di collocare impianti, apparecchi o segnali destinati a prevenire disastri o </a:t>
            </a:r>
            <a:r>
              <a:rPr lang="it-IT" sz="2000" b="1" dirty="0" smtClean="0">
                <a:latin typeface="Garamond" pitchFamily="18" charset="0"/>
              </a:rPr>
              <a:t>infortuni sul lavoro</a:t>
            </a:r>
            <a:r>
              <a:rPr lang="it-IT" sz="2000" dirty="0" smtClean="0">
                <a:latin typeface="Garamond" pitchFamily="18" charset="0"/>
              </a:rPr>
              <a:t>, ovvero li rimuove o li danneggia, è punito con la reclusione da sei mesi a cinque anni. Se dal fatto deriva un disastro o un infortunio, la pena è della reclusione da tre a dieci anni.</a:t>
            </a:r>
          </a:p>
          <a:p>
            <a:pPr algn="just"/>
            <a:endParaRPr lang="it-IT" dirty="0" smtClean="0">
              <a:latin typeface="Garamond" pitchFamily="18" charset="0"/>
            </a:endParaRPr>
          </a:p>
          <a:p>
            <a:pPr marL="895350" indent="-895350" algn="just"/>
            <a:r>
              <a:rPr lang="it-IT" sz="2000" dirty="0" smtClean="0">
                <a:latin typeface="Garamond" pitchFamily="18" charset="0"/>
              </a:rPr>
              <a:t>art. </a:t>
            </a:r>
            <a:r>
              <a:rPr lang="it-IT" sz="2000" b="1" dirty="0" smtClean="0">
                <a:latin typeface="Garamond" pitchFamily="18" charset="0"/>
              </a:rPr>
              <a:t>451</a:t>
            </a:r>
            <a:r>
              <a:rPr lang="it-IT" sz="2000" dirty="0" smtClean="0">
                <a:latin typeface="Garamond" pitchFamily="18" charset="0"/>
              </a:rPr>
              <a:t>:	Chiunque</a:t>
            </a:r>
            <a:r>
              <a:rPr lang="it-IT" sz="2000" dirty="0">
                <a:latin typeface="Garamond" pitchFamily="18" charset="0"/>
              </a:rPr>
              <a:t>, per colpa, omette di collocare, ovvero rimuovere o rende </a:t>
            </a:r>
            <a:r>
              <a:rPr lang="it-IT" sz="2000" dirty="0" smtClean="0">
                <a:latin typeface="Garamond" pitchFamily="18" charset="0"/>
              </a:rPr>
              <a:t>inservibili </a:t>
            </a:r>
            <a:r>
              <a:rPr lang="it-IT" sz="2000" dirty="0">
                <a:latin typeface="Garamond" pitchFamily="18" charset="0"/>
              </a:rPr>
              <a:t>apparecchi o altri mezzi destinati alla estinzione di un incendio, o al salvataggio o al soccorso contro disastri o </a:t>
            </a:r>
            <a:r>
              <a:rPr lang="it-IT" sz="2000" b="1" dirty="0">
                <a:latin typeface="Garamond" pitchFamily="18" charset="0"/>
              </a:rPr>
              <a:t>infortuni sul lavoro</a:t>
            </a:r>
            <a:r>
              <a:rPr lang="it-IT" sz="2000" dirty="0">
                <a:latin typeface="Garamond" pitchFamily="18" charset="0"/>
              </a:rPr>
              <a:t>, è punito con la reclusione fino a un anno o con la multa da lire duecentomila a un milione.</a:t>
            </a:r>
          </a:p>
        </p:txBody>
      </p:sp>
      <p:pic>
        <p:nvPicPr>
          <p:cNvPr id="181250" name="Picture 2" descr="Frontespizio del Codice penale per il Regno d'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1905000"/>
            <a:ext cx="2381250" cy="3933826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143000" y="3567020"/>
            <a:ext cx="7086600" cy="9287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4000" b="1" dirty="0" smtClean="0">
                <a:latin typeface="Garamond" pitchFamily="18" charset="0"/>
              </a:rPr>
              <a:t>2 ORDINI </a:t>
            </a:r>
            <a:r>
              <a:rPr lang="it-IT" sz="4000" b="1" dirty="0" err="1" smtClean="0">
                <a:latin typeface="Garamond" pitchFamily="18" charset="0"/>
              </a:rPr>
              <a:t>DI</a:t>
            </a:r>
            <a:r>
              <a:rPr lang="it-IT" sz="4000" b="1" dirty="0" smtClean="0">
                <a:latin typeface="Garamond" pitchFamily="18" charset="0"/>
              </a:rPr>
              <a:t> MOTIVI</a:t>
            </a:r>
            <a:endParaRPr lang="it-IT" sz="4000" b="1" dirty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2369403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PERCHÈ?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61722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CODICE CIVILE</a:t>
            </a:r>
            <a:br>
              <a:rPr lang="it-IT" sz="2000" b="1" dirty="0" smtClean="0">
                <a:latin typeface="Garamond" pitchFamily="18" charset="0"/>
              </a:rPr>
            </a:br>
            <a:r>
              <a:rPr lang="it-IT" sz="2000" dirty="0" smtClean="0">
                <a:latin typeface="Garamond" pitchFamily="18" charset="0"/>
              </a:rPr>
              <a:t>Regio Decreto del 16 marzo </a:t>
            </a:r>
            <a:r>
              <a:rPr lang="it-IT" sz="2000" b="1" dirty="0" smtClean="0">
                <a:latin typeface="Garamond" pitchFamily="18" charset="0"/>
              </a:rPr>
              <a:t>1942</a:t>
            </a:r>
            <a:r>
              <a:rPr lang="it-IT" sz="2000" dirty="0" smtClean="0">
                <a:latin typeface="Garamond" pitchFamily="18" charset="0"/>
              </a:rPr>
              <a:t>, n. 262</a:t>
            </a:r>
            <a:r>
              <a:rPr lang="it-IT" dirty="0" smtClean="0">
                <a:latin typeface="Garamond" pitchFamily="18" charset="0"/>
              </a:rPr>
              <a:t/>
            </a:r>
            <a:br>
              <a:rPr lang="it-IT" dirty="0" smtClean="0">
                <a:latin typeface="Garamond" pitchFamily="18" charset="0"/>
              </a:rPr>
            </a:br>
            <a:endParaRPr lang="it-IT" dirty="0" smtClean="0">
              <a:latin typeface="Garamond" pitchFamily="18" charset="0"/>
            </a:endParaRPr>
          </a:p>
          <a:p>
            <a:endParaRPr lang="it-IT" dirty="0" smtClean="0">
              <a:latin typeface="Garamond" pitchFamily="18" charset="0"/>
            </a:endParaRPr>
          </a:p>
          <a:p>
            <a:pPr marL="1165225" indent="-1165225" algn="just"/>
            <a:r>
              <a:rPr lang="it-IT" sz="2000" dirty="0" smtClean="0">
                <a:latin typeface="Garamond" pitchFamily="18" charset="0"/>
              </a:rPr>
              <a:t>art. </a:t>
            </a:r>
            <a:r>
              <a:rPr lang="it-IT" sz="2000" b="1" dirty="0" smtClean="0">
                <a:latin typeface="Garamond" pitchFamily="18" charset="0"/>
              </a:rPr>
              <a:t>2087</a:t>
            </a:r>
            <a:r>
              <a:rPr lang="it-IT" sz="2000" dirty="0" smtClean="0">
                <a:latin typeface="Garamond" pitchFamily="18" charset="0"/>
              </a:rPr>
              <a:t>:	L'imprenditore </a:t>
            </a:r>
            <a:r>
              <a:rPr lang="it-IT" sz="2000" dirty="0">
                <a:latin typeface="Garamond" pitchFamily="18" charset="0"/>
              </a:rPr>
              <a:t>è tenuto ad adottare, nell'esercizio dell'impresa, le misure che, secondo la particolarità del lavoro, l'esperienza e la tecnica, sono necessarie a tutelare l'</a:t>
            </a:r>
            <a:r>
              <a:rPr lang="it-IT" sz="2000" b="1" dirty="0">
                <a:latin typeface="Garamond" pitchFamily="18" charset="0"/>
              </a:rPr>
              <a:t>integrità fisica e la personalità morale dei prestatori di </a:t>
            </a:r>
            <a:r>
              <a:rPr lang="it-IT" sz="2000" b="1" dirty="0" smtClean="0">
                <a:latin typeface="Garamond" pitchFamily="18" charset="0"/>
              </a:rPr>
              <a:t>lavoro</a:t>
            </a:r>
            <a:r>
              <a:rPr lang="it-IT" sz="2000" dirty="0" smtClean="0">
                <a:latin typeface="Garamond" pitchFamily="18" charset="0"/>
              </a:rPr>
              <a:t>.</a:t>
            </a:r>
            <a:endParaRPr lang="it-IT" sz="2000" dirty="0">
              <a:latin typeface="Garamond" pitchFamily="18" charset="0"/>
            </a:endParaRPr>
          </a:p>
        </p:txBody>
      </p:sp>
      <p:pic>
        <p:nvPicPr>
          <p:cNvPr id="180226" name="Picture 2" descr="Frontespizio del Codice civile del Regno d'It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2381250" cy="3933826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8382000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000" dirty="0">
                <a:latin typeface="Garamond" pitchFamily="18" charset="0"/>
              </a:rPr>
              <a:t>Le prime </a:t>
            </a:r>
            <a:r>
              <a:rPr lang="it-IT" sz="2000" b="1" dirty="0">
                <a:latin typeface="Garamond" pitchFamily="18" charset="0"/>
              </a:rPr>
              <a:t>leggi specifiche </a:t>
            </a:r>
            <a:r>
              <a:rPr lang="it-IT" sz="2000" dirty="0">
                <a:latin typeface="Garamond" pitchFamily="18" charset="0"/>
              </a:rPr>
              <a:t>sull'argomento risalgono agli anni cinquanta.</a:t>
            </a:r>
          </a:p>
          <a:p>
            <a:pPr>
              <a:spcBef>
                <a:spcPts val="1800"/>
              </a:spcBef>
            </a:pPr>
            <a:endParaRPr lang="it-IT" sz="2000" dirty="0" smtClean="0">
              <a:latin typeface="Garamond" pitchFamily="18" charset="0"/>
            </a:endParaRPr>
          </a:p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D.P.R. 19 marzo 1956, n. 303</a:t>
            </a:r>
          </a:p>
          <a:p>
            <a:pPr marL="808038" indent="-808038"/>
            <a:r>
              <a:rPr lang="it-IT" sz="2000" dirty="0" smtClean="0">
                <a:latin typeface="Garamond" pitchFamily="18" charset="0"/>
              </a:rPr>
              <a:t>Norme generali per l'igiene del lavoro</a:t>
            </a:r>
          </a:p>
          <a:p>
            <a:pPr marL="808038" indent="-808038"/>
            <a:endParaRPr lang="it-IT" sz="2000" dirty="0" smtClean="0">
              <a:latin typeface="Garamond" pitchFamily="18" charset="0"/>
            </a:endParaRPr>
          </a:p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D.P.R. 27 aprile 1955, n. 547</a:t>
            </a:r>
          </a:p>
          <a:p>
            <a:pPr marL="808038" indent="-808038"/>
            <a:r>
              <a:rPr lang="it-IT" sz="2000" dirty="0" smtClean="0">
                <a:latin typeface="Garamond" pitchFamily="18" charset="0"/>
              </a:rPr>
              <a:t>Norme per la prevenzione degli infortuni sul lavoro</a:t>
            </a:r>
          </a:p>
          <a:p>
            <a:pPr>
              <a:spcBef>
                <a:spcPts val="1800"/>
              </a:spcBef>
            </a:pPr>
            <a:r>
              <a:rPr lang="it-IT" sz="2000" b="1" dirty="0" smtClean="0">
                <a:latin typeface="Garamond" pitchFamily="18" charset="0"/>
              </a:rPr>
              <a:t>D.P.R</a:t>
            </a:r>
            <a:r>
              <a:rPr lang="it-IT" sz="2000" b="1" dirty="0">
                <a:latin typeface="Garamond" pitchFamily="18" charset="0"/>
              </a:rPr>
              <a:t>. </a:t>
            </a:r>
            <a:r>
              <a:rPr lang="it-IT" sz="2000" b="1" dirty="0" smtClean="0">
                <a:latin typeface="Garamond" pitchFamily="18" charset="0"/>
              </a:rPr>
              <a:t>7 gennaio 1956, n. 164</a:t>
            </a:r>
          </a:p>
          <a:p>
            <a:pPr marL="808038" indent="-808038"/>
            <a:r>
              <a:rPr lang="it-IT" sz="2000" dirty="0" smtClean="0">
                <a:latin typeface="Garamond" pitchFamily="18" charset="0"/>
              </a:rPr>
              <a:t>Norme di prevenzione infortuni sul lavoro nelle costruzioni</a:t>
            </a:r>
          </a:p>
          <a:p>
            <a:pPr>
              <a:spcBef>
                <a:spcPts val="1800"/>
              </a:spcBef>
            </a:pPr>
            <a:endParaRPr lang="it-IT" sz="2000" dirty="0" smtClean="0">
              <a:latin typeface="Garamond" pitchFamily="18" charset="0"/>
            </a:endParaRPr>
          </a:p>
          <a:p>
            <a:pPr>
              <a:spcBef>
                <a:spcPts val="1800"/>
              </a:spcBef>
            </a:pPr>
            <a:r>
              <a:rPr lang="it-IT" sz="2000" dirty="0" smtClean="0">
                <a:latin typeface="Garamond" pitchFamily="18" charset="0"/>
              </a:rPr>
              <a:t>Questi </a:t>
            </a:r>
            <a:r>
              <a:rPr lang="it-IT" sz="2000" dirty="0">
                <a:latin typeface="Garamond" pitchFamily="18" charset="0"/>
              </a:rPr>
              <a:t>decreti, molto corposi e ben costituiti, sono tra i meno applicati nella storia dell'Italia repubblicana</a:t>
            </a:r>
            <a:r>
              <a:rPr lang="it-IT" sz="2000" dirty="0" smtClean="0">
                <a:latin typeface="Garamond" pitchFamily="18" charset="0"/>
              </a:rPr>
              <a:t>.</a:t>
            </a:r>
            <a:endParaRPr lang="it-IT" sz="2000" dirty="0">
              <a:latin typeface="Garamon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05600" y="3276600"/>
            <a:ext cx="2133600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Garamond" pitchFamily="18" charset="0"/>
              </a:rPr>
              <a:t>principio della </a:t>
            </a:r>
            <a:r>
              <a:rPr lang="it-IT" sz="2400" b="1" dirty="0" smtClean="0">
                <a:latin typeface="Garamond" pitchFamily="18" charset="0"/>
              </a:rPr>
              <a:t>prevenzione oggettiva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7" name="Parentesi graffa chiusa 6"/>
          <p:cNvSpPr/>
          <p:nvPr/>
        </p:nvSpPr>
        <p:spPr bwMode="auto">
          <a:xfrm>
            <a:off x="6324600" y="2667000"/>
            <a:ext cx="381000" cy="23622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674435"/>
            <a:ext cx="6781800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it-IT" sz="2400" dirty="0" smtClean="0">
                <a:latin typeface="Garamond" pitchFamily="18" charset="0"/>
              </a:rPr>
              <a:t>Lo </a:t>
            </a:r>
            <a:r>
              <a:rPr lang="it-IT" sz="2400" b="1" dirty="0" smtClean="0">
                <a:latin typeface="Garamond" pitchFamily="18" charset="0"/>
              </a:rPr>
              <a:t>Statuto </a:t>
            </a:r>
            <a:r>
              <a:rPr lang="it-IT" sz="2400" b="1" dirty="0">
                <a:latin typeface="Garamond" pitchFamily="18" charset="0"/>
              </a:rPr>
              <a:t>dei </a:t>
            </a:r>
            <a:r>
              <a:rPr lang="it-IT" sz="2400" b="1" dirty="0" smtClean="0">
                <a:latin typeface="Garamond" pitchFamily="18" charset="0"/>
              </a:rPr>
              <a:t>lavoratori </a:t>
            </a:r>
            <a:r>
              <a:rPr lang="it-IT" sz="2400" dirty="0" smtClean="0">
                <a:latin typeface="Garamond" pitchFamily="18" charset="0"/>
              </a:rPr>
              <a:t>è legge </a:t>
            </a:r>
            <a:r>
              <a:rPr lang="it-IT" sz="2400" dirty="0">
                <a:latin typeface="Garamond" pitchFamily="18" charset="0"/>
              </a:rPr>
              <a:t>n. 300 del </a:t>
            </a:r>
            <a:r>
              <a:rPr lang="it-IT" sz="2400" dirty="0" smtClean="0">
                <a:latin typeface="Garamond" pitchFamily="18" charset="0"/>
              </a:rPr>
              <a:t>20 maggio </a:t>
            </a:r>
            <a:r>
              <a:rPr lang="it-IT" sz="2400" b="1" dirty="0" smtClean="0">
                <a:latin typeface="Garamond" pitchFamily="18" charset="0"/>
              </a:rPr>
              <a:t>1970</a:t>
            </a:r>
            <a:r>
              <a:rPr lang="it-IT" sz="2400" dirty="0" smtClean="0">
                <a:latin typeface="Garamond" pitchFamily="18" charset="0"/>
              </a:rPr>
              <a:t>, </a:t>
            </a:r>
            <a:r>
              <a:rPr lang="it-IT" sz="2400" dirty="0">
                <a:latin typeface="Garamond" pitchFamily="18" charset="0"/>
              </a:rPr>
              <a:t>recante "Norme sulla tutela della libertà e dignità dei lavoratori, della libertà sindacale e dell'attività sindacale nei luoghi di lavoro e norme sul collocamento", che è una delle </a:t>
            </a:r>
            <a:r>
              <a:rPr lang="it-IT" sz="2400" dirty="0" smtClean="0">
                <a:latin typeface="Garamond" pitchFamily="18" charset="0"/>
              </a:rPr>
              <a:t>norme principali </a:t>
            </a:r>
            <a:r>
              <a:rPr lang="it-IT" sz="2400" dirty="0">
                <a:latin typeface="Garamond" pitchFamily="18" charset="0"/>
              </a:rPr>
              <a:t>del </a:t>
            </a:r>
            <a:r>
              <a:rPr lang="it-IT" sz="2400" dirty="0" smtClean="0">
                <a:latin typeface="Garamond" pitchFamily="18" charset="0"/>
              </a:rPr>
              <a:t>diritto del lavoro italiano.</a:t>
            </a:r>
          </a:p>
          <a:p>
            <a:pPr algn="just">
              <a:spcBef>
                <a:spcPts val="2400"/>
              </a:spcBef>
            </a:pPr>
            <a:r>
              <a:rPr lang="it-IT" sz="2400" dirty="0" smtClean="0">
                <a:latin typeface="Garamond" pitchFamily="18" charset="0"/>
              </a:rPr>
              <a:t>La </a:t>
            </a:r>
            <a:r>
              <a:rPr lang="it-IT" sz="2400" dirty="0">
                <a:latin typeface="Garamond" pitchFamily="18" charset="0"/>
              </a:rPr>
              <a:t>sua introduzione provocò importanti e notevoli modifiche sia sul piano delle </a:t>
            </a:r>
            <a:r>
              <a:rPr lang="it-IT" sz="2400" b="1" dirty="0">
                <a:latin typeface="Garamond" pitchFamily="18" charset="0"/>
              </a:rPr>
              <a:t>condizioni di </a:t>
            </a:r>
            <a:r>
              <a:rPr lang="it-IT" sz="2400" b="1" dirty="0" smtClean="0">
                <a:latin typeface="Garamond" pitchFamily="18" charset="0"/>
              </a:rPr>
              <a:t>lavoro </a:t>
            </a:r>
            <a:r>
              <a:rPr lang="it-IT" sz="2400" dirty="0">
                <a:latin typeface="Garamond" pitchFamily="18" charset="0"/>
              </a:rPr>
              <a:t>che su quello dei rapporti fra i datori di lavoro, i lavoratori e le loro </a:t>
            </a:r>
            <a:r>
              <a:rPr lang="it-IT" sz="2400" dirty="0" smtClean="0">
                <a:latin typeface="Garamond" pitchFamily="18" charset="0"/>
              </a:rPr>
              <a:t>rappresentanze sindacali.</a:t>
            </a:r>
          </a:p>
          <a:p>
            <a:pPr algn="just">
              <a:spcBef>
                <a:spcPts val="2400"/>
              </a:spcBef>
            </a:pPr>
            <a:r>
              <a:rPr lang="it-IT" sz="2400" dirty="0" smtClean="0">
                <a:latin typeface="Garamond" pitchFamily="18" charset="0"/>
              </a:rPr>
              <a:t>Rallentamento normativa prevenzione infortuni causa maggiore attenzione agli </a:t>
            </a:r>
            <a:r>
              <a:rPr lang="it-IT" sz="2400" b="1" dirty="0" smtClean="0">
                <a:latin typeface="Garamond" pitchFamily="18" charset="0"/>
              </a:rPr>
              <a:t>aspetti occupazionali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78178" name="Picture 2" descr="http://www.iustitia.it/archivio/20_novembre_06/immagini/statu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1676400"/>
            <a:ext cx="1647825" cy="2297820"/>
          </a:xfrm>
          <a:prstGeom prst="rect">
            <a:avLst/>
          </a:prstGeom>
          <a:noFill/>
        </p:spPr>
      </p:pic>
      <p:pic>
        <p:nvPicPr>
          <p:cNvPr id="178180" name="Picture 4" descr="http://www.zigolo.net/013/wp-content/uploads/2013/02/Elsa-Fornero-pi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200" y="4191000"/>
            <a:ext cx="1644650" cy="24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81000" y="2170361"/>
            <a:ext cx="6781800" cy="4385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400" dirty="0" smtClean="0">
                <a:latin typeface="Garamond" pitchFamily="18" charset="0"/>
              </a:rPr>
              <a:t>Promulgati: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D. </a:t>
            </a:r>
            <a:r>
              <a:rPr lang="it-IT" sz="2400" b="1" dirty="0" err="1" smtClean="0">
                <a:latin typeface="Garamond" pitchFamily="18" charset="0"/>
              </a:rPr>
              <a:t>Lgs</a:t>
            </a:r>
            <a:r>
              <a:rPr lang="it-IT" sz="2400" b="1" dirty="0" smtClean="0">
                <a:latin typeface="Garamond" pitchFamily="18" charset="0"/>
              </a:rPr>
              <a:t>. 626 del 1994</a:t>
            </a:r>
          </a:p>
          <a:p>
            <a:pPr>
              <a:spcBef>
                <a:spcPts val="0"/>
              </a:spcBef>
            </a:pPr>
            <a:r>
              <a:rPr lang="it-IT" sz="2000" dirty="0" smtClean="0">
                <a:latin typeface="Garamond" pitchFamily="18" charset="0"/>
              </a:rPr>
              <a:t>Attuazione delle direttive </a:t>
            </a:r>
            <a:r>
              <a:rPr lang="it-IT" sz="2000" i="1" dirty="0" smtClean="0">
                <a:latin typeface="Garamond" pitchFamily="18" charset="0"/>
              </a:rPr>
              <a:t>89/391/CEE, 89/654/CEE, 89/655/CEE, 89/656/CEE, 90/269/CEE, 90/270/CEE, 90/394/CEE, 90/679/CEE, 93/88/CEE, 95/63/CE, 97/42/CE, 98/24/CE, 99/38/CE, 99/92/CE, 2001/45/CE, 2003/10/CE e 2003/18/CE </a:t>
            </a:r>
            <a:r>
              <a:rPr lang="it-IT" sz="2000" dirty="0" smtClean="0">
                <a:latin typeface="Garamond" pitchFamily="18" charset="0"/>
              </a:rPr>
              <a:t>riguardanti il miglioramento della sicurezza e della salute dei lavoratori durante il lavoro</a:t>
            </a:r>
            <a:endParaRPr lang="it-IT" sz="2000" b="1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endParaRPr lang="it-IT" sz="2400" b="1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D. </a:t>
            </a:r>
            <a:r>
              <a:rPr lang="it-IT" sz="2400" b="1" dirty="0" err="1" smtClean="0">
                <a:latin typeface="Garamond" pitchFamily="18" charset="0"/>
              </a:rPr>
              <a:t>Lgs</a:t>
            </a:r>
            <a:r>
              <a:rPr lang="it-IT" sz="2400" b="1" dirty="0" smtClean="0">
                <a:latin typeface="Garamond" pitchFamily="18" charset="0"/>
              </a:rPr>
              <a:t>. 494 del 1996</a:t>
            </a:r>
            <a:endParaRPr lang="it-IT" sz="2400" dirty="0" smtClean="0">
              <a:latin typeface="Garamond" pitchFamily="18" charset="0"/>
            </a:endParaRPr>
          </a:p>
          <a:p>
            <a:pPr>
              <a:spcBef>
                <a:spcPts val="1800"/>
              </a:spcBef>
            </a:pPr>
            <a:r>
              <a:rPr lang="it-IT" sz="2400" dirty="0" smtClean="0">
                <a:latin typeface="Garamond" pitchFamily="18" charset="0"/>
              </a:rPr>
              <a:t>Con aggiornamento annuale, sono seguiti altri decreti di chiarimento e di miglioramento oltre a leggi regionali.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400" u="sng" dirty="0" smtClean="0">
                <a:latin typeface="Garamond" pitchFamily="18" charset="0"/>
              </a:rPr>
              <a:t>Anni ’90</a:t>
            </a:r>
            <a:r>
              <a:rPr lang="it-IT" sz="2400" dirty="0" smtClean="0">
                <a:latin typeface="Garamond" pitchFamily="18" charset="0"/>
              </a:rPr>
              <a:t>: ingresso in Europa ed emanazione di direttive europee in materia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77154" name="Picture 2" descr="SOS626 Begh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2667000"/>
            <a:ext cx="1943100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6248400" cy="4847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it-IT" sz="2400" b="1" dirty="0" err="1" smtClean="0">
                <a:latin typeface="Garamond" pitchFamily="18" charset="0"/>
              </a:rPr>
              <a:t>D.Lgs</a:t>
            </a:r>
            <a:r>
              <a:rPr lang="it-IT" sz="2400" b="1" dirty="0" smtClean="0">
                <a:latin typeface="Garamond" pitchFamily="18" charset="0"/>
              </a:rPr>
              <a:t> 626/94</a:t>
            </a:r>
            <a:r>
              <a:rPr lang="it-IT" sz="2400" dirty="0" smtClean="0">
                <a:latin typeface="Garamond" pitchFamily="18" charset="0"/>
              </a:rPr>
              <a:t>: principali novità:</a:t>
            </a:r>
          </a:p>
          <a:p>
            <a:pPr marL="354013" indent="-354013" algn="just">
              <a:spcBef>
                <a:spcPts val="1800"/>
              </a:spcBef>
              <a:buFont typeface="Garamond" pitchFamily="18" charset="0"/>
              <a:buChar char="−"/>
            </a:pPr>
            <a:r>
              <a:rPr lang="it-IT" sz="2400" dirty="0" smtClean="0">
                <a:latin typeface="Garamond" pitchFamily="18" charset="0"/>
              </a:rPr>
              <a:t>Introduzione di un </a:t>
            </a:r>
            <a:r>
              <a:rPr lang="it-IT" sz="2400" b="1" dirty="0" smtClean="0">
                <a:latin typeface="Garamond" pitchFamily="18" charset="0"/>
              </a:rPr>
              <a:t>Servizio di Prevenzione e Protezione (SPP)</a:t>
            </a:r>
            <a:r>
              <a:rPr lang="it-IT" sz="2400" dirty="0" smtClean="0">
                <a:latin typeface="Garamond" pitchFamily="18" charset="0"/>
              </a:rPr>
              <a:t> di cui il datore di lavoro è responsabile.</a:t>
            </a:r>
          </a:p>
          <a:p>
            <a:pPr marL="354013" indent="-354013" algn="just">
              <a:spcBef>
                <a:spcPts val="1800"/>
              </a:spcBef>
              <a:buFont typeface="Garamond" pitchFamily="18" charset="0"/>
              <a:buChar char="−"/>
            </a:pPr>
            <a:r>
              <a:rPr lang="it-IT" sz="2400" dirty="0" smtClean="0">
                <a:latin typeface="Garamond" pitchFamily="18" charset="0"/>
              </a:rPr>
              <a:t>Introduzione di un </a:t>
            </a:r>
            <a:r>
              <a:rPr lang="it-IT" sz="2400" b="1" dirty="0" smtClean="0">
                <a:latin typeface="Garamond" pitchFamily="18" charset="0"/>
              </a:rPr>
              <a:t>Rappresentante dei Lavoratori per la Sicurezza </a:t>
            </a:r>
            <a:r>
              <a:rPr lang="it-IT" sz="2400" dirty="0" smtClean="0">
                <a:latin typeface="Garamond" pitchFamily="18" charset="0"/>
              </a:rPr>
              <a:t>che deve essere eletto dai lavoratori stessi e deve essere consultato preventivamente in tutti i processi di valutazione dei rischi.</a:t>
            </a:r>
          </a:p>
          <a:p>
            <a:pPr marL="354013" indent="-354013" algn="just">
              <a:spcBef>
                <a:spcPts val="1800"/>
              </a:spcBef>
              <a:buFont typeface="Garamond" pitchFamily="18" charset="0"/>
              <a:buChar char="−"/>
            </a:pPr>
            <a:r>
              <a:rPr lang="it-IT" sz="2400" u="sng" dirty="0" smtClean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Obbligo </a:t>
            </a:r>
            <a:r>
              <a:rPr lang="it-IT" sz="2400" u="sng" dirty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della </a:t>
            </a:r>
            <a:r>
              <a:rPr lang="it-IT" sz="2400" b="1" u="sng" dirty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valutazione del rischio </a:t>
            </a:r>
            <a:r>
              <a:rPr lang="it-IT" sz="2400" u="sng" dirty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(</a:t>
            </a:r>
            <a:r>
              <a:rPr lang="it-IT" sz="2400" u="sng" dirty="0" err="1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risk</a:t>
            </a:r>
            <a:r>
              <a:rPr lang="it-IT" sz="2400" u="sng" dirty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 </a:t>
            </a:r>
            <a:r>
              <a:rPr lang="it-IT" sz="2400" u="sng" dirty="0" err="1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assessment</a:t>
            </a:r>
            <a:r>
              <a:rPr lang="it-IT" sz="2400" u="sng" dirty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) da parte del datore di </a:t>
            </a:r>
            <a:r>
              <a:rPr lang="it-IT" sz="2400" u="sng" dirty="0" smtClean="0">
                <a:uFill>
                  <a:solidFill>
                    <a:srgbClr val="FF0000"/>
                  </a:solidFill>
                </a:uFill>
                <a:latin typeface="Garamond" pitchFamily="18" charset="0"/>
              </a:rPr>
              <a:t>lavoro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76130" name="Picture 2" descr="http://www.polime.it/sites/default/files/image/s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708" y="1981200"/>
            <a:ext cx="2373892" cy="1219200"/>
          </a:xfrm>
          <a:prstGeom prst="rect">
            <a:avLst/>
          </a:prstGeom>
          <a:noFill/>
        </p:spPr>
      </p:pic>
      <p:pic>
        <p:nvPicPr>
          <p:cNvPr id="176132" name="Picture 4" descr="http://static.bakeca.it/immagini/8bd/8bd7b6192d77af4bd85660c99e4663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29000"/>
            <a:ext cx="1190752" cy="1828800"/>
          </a:xfrm>
          <a:prstGeom prst="rect">
            <a:avLst/>
          </a:prstGeom>
          <a:noFill/>
        </p:spPr>
      </p:pic>
      <p:pic>
        <p:nvPicPr>
          <p:cNvPr id="176134" name="Picture 6" descr="http://www.assoperiti.vi.it/wp-content/uploads/2013/01/diagramma_valutazione_rischio_adat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262" y="5486400"/>
            <a:ext cx="23574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76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4013" indent="-354013"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Valutazione </a:t>
            </a:r>
            <a:r>
              <a:rPr lang="it-IT" sz="2400" b="1" dirty="0">
                <a:latin typeface="Garamond" pitchFamily="18" charset="0"/>
              </a:rPr>
              <a:t>del </a:t>
            </a:r>
            <a:r>
              <a:rPr lang="it-IT" sz="2400" b="1" dirty="0" smtClean="0">
                <a:latin typeface="Garamond" pitchFamily="18" charset="0"/>
              </a:rPr>
              <a:t>rischio</a:t>
            </a:r>
            <a:endParaRPr lang="it-IT" sz="2400" dirty="0" smtClean="0">
              <a:latin typeface="Garamond" pitchFamily="18" charset="0"/>
            </a:endParaRPr>
          </a:p>
        </p:txBody>
      </p:sp>
      <p:pic>
        <p:nvPicPr>
          <p:cNvPr id="172034" name="Picture 2" descr="http://mdpedcrimilano.altervista.org/wp-content/uploads/2012/06/bambino-con-tenera-espress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1857375" cy="1377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72036" name="Picture 4" descr="http://static.pourfemme.it/pfwww/fotogallery/625X0/51761/bambino-e-filo-elettr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26000"/>
            <a:ext cx="2362200" cy="1574800"/>
          </a:xfrm>
          <a:prstGeom prst="rect">
            <a:avLst/>
          </a:prstGeom>
          <a:noFill/>
        </p:spPr>
      </p:pic>
      <p:pic>
        <p:nvPicPr>
          <p:cNvPr id="172040" name="Picture 8" descr="http://bambini.guidone.it/wp-content/uploads/2012/07/bambini-c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71800"/>
            <a:ext cx="2057400" cy="1544908"/>
          </a:xfrm>
          <a:prstGeom prst="rect">
            <a:avLst/>
          </a:prstGeom>
          <a:noFill/>
        </p:spPr>
      </p:pic>
      <p:pic>
        <p:nvPicPr>
          <p:cNvPr id="172042" name="Picture 10" descr="http://bambini.guidone.it/wp-content/uploads/2011/06/bimboincucina-e1307714671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040207"/>
            <a:ext cx="2057400" cy="1541193"/>
          </a:xfrm>
          <a:prstGeom prst="rect">
            <a:avLst/>
          </a:prstGeom>
          <a:noFill/>
        </p:spPr>
      </p:pic>
      <p:pic>
        <p:nvPicPr>
          <p:cNvPr id="172044" name="Picture 12" descr="http://www.adozione-a-distanza.info/wp-content/uploads/2012/10/bambini-e-tv-59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971800"/>
            <a:ext cx="2324100" cy="1538554"/>
          </a:xfrm>
          <a:prstGeom prst="rect">
            <a:avLst/>
          </a:prstGeom>
          <a:noFill/>
        </p:spPr>
      </p:pic>
      <p:pic>
        <p:nvPicPr>
          <p:cNvPr id="172046" name="Picture 14" descr="http://cdn.medicinalive.com/wp-content/uploads/2011/09/salute-dei-bambini-a-rischio-inquinam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76800"/>
            <a:ext cx="2209800" cy="1473200"/>
          </a:xfrm>
          <a:prstGeom prst="rect">
            <a:avLst/>
          </a:prstGeom>
          <a:noFill/>
        </p:spPr>
      </p:pic>
      <p:pic>
        <p:nvPicPr>
          <p:cNvPr id="172048" name="Picture 16" descr="http://ilmiobloginformatico.files.wordpress.com/2011/12/i_bambino_compu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259740"/>
            <a:ext cx="1981200" cy="1484100"/>
          </a:xfrm>
          <a:prstGeom prst="rect">
            <a:avLst/>
          </a:prstGeom>
          <a:noFill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44958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400" b="1" dirty="0" smtClean="0">
                <a:latin typeface="Garamond" pitchFamily="18" charset="0"/>
              </a:rPr>
              <a:t>D.lgs. 19 settembre 1994, n. 626</a:t>
            </a:r>
          </a:p>
          <a:p>
            <a:r>
              <a:rPr lang="it-IT" sz="2000" dirty="0">
                <a:latin typeface="Garamond" pitchFamily="18" charset="0"/>
              </a:rPr>
              <a:t>Attuazione delle direttive </a:t>
            </a:r>
            <a:r>
              <a:rPr lang="it-IT" sz="2000" i="1" dirty="0">
                <a:latin typeface="Garamond" pitchFamily="18" charset="0"/>
              </a:rPr>
              <a:t>89/391/CEE, 89/654/CEE, 89/655/CEE, 89/656/CEE, 90/269/CEE, 90/270/CEE, 90/394/CEE, 90/679/CEE, 93/88/CEE, 95/63/CE, 97/42/CE, 98/24/CE, 99/38/CE, 99/92/CE, 2001/45/CE, 2003/10/CE e 2003/18/CE </a:t>
            </a:r>
            <a:r>
              <a:rPr lang="it-IT" sz="2000" dirty="0">
                <a:latin typeface="Garamond" pitchFamily="18" charset="0"/>
              </a:rPr>
              <a:t>riguardanti il miglioramento della sicurezza e della salute dei lavoratori durante il lavoro</a:t>
            </a:r>
            <a:endParaRPr lang="it-IT" sz="2000" b="1" dirty="0" smtClean="0">
              <a:latin typeface="Garamond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00800" y="3752671"/>
            <a:ext cx="2133600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Garamond" pitchFamily="18" charset="0"/>
              </a:rPr>
              <a:t>principio della </a:t>
            </a:r>
            <a:r>
              <a:rPr lang="it-IT" sz="2400" b="1" dirty="0" smtClean="0">
                <a:latin typeface="Garamond" pitchFamily="18" charset="0"/>
              </a:rPr>
              <a:t>prevenzione soggettiva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1" name="Parentesi graffa chiusa 10"/>
          <p:cNvSpPr/>
          <p:nvPr/>
        </p:nvSpPr>
        <p:spPr bwMode="auto">
          <a:xfrm>
            <a:off x="5562600" y="3124200"/>
            <a:ext cx="381000" cy="23622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CENNI STORICI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2286000"/>
            <a:ext cx="32766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  <a:endParaRPr lang="it-IT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3716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438400"/>
            <a:ext cx="8534400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Garamond" pitchFamily="18" charset="0"/>
              </a:rPr>
              <a:t>COSTITUZIONE </a:t>
            </a:r>
            <a:r>
              <a:rPr lang="it-IT" sz="2800" b="1" dirty="0">
                <a:latin typeface="Garamond" pitchFamily="18" charset="0"/>
              </a:rPr>
              <a:t>ITALIANA</a:t>
            </a:r>
          </a:p>
          <a:p>
            <a:pPr marL="1165225" indent="-1165225">
              <a:tabLst>
                <a:tab pos="1165225" algn="l"/>
              </a:tabLst>
            </a:pPr>
            <a:r>
              <a:rPr lang="it-IT" sz="2400" b="1" dirty="0" smtClean="0">
                <a:latin typeface="Garamond" pitchFamily="18" charset="0"/>
              </a:rPr>
              <a:t>art. 1:	</a:t>
            </a:r>
            <a:r>
              <a:rPr lang="it-IT" sz="2400" dirty="0" smtClean="0">
                <a:latin typeface="Garamond" pitchFamily="18" charset="0"/>
              </a:rPr>
              <a:t>L’Italia è una repubblica democratica, fondata sul lavoro</a:t>
            </a:r>
            <a:endParaRPr lang="it-IT" sz="2400" dirty="0">
              <a:latin typeface="Garamond" pitchFamily="18" charset="0"/>
            </a:endParaRPr>
          </a:p>
          <a:p>
            <a:pPr marL="1165225" indent="-1165225">
              <a:tabLst>
                <a:tab pos="1165225" algn="l"/>
              </a:tabLst>
            </a:pPr>
            <a:r>
              <a:rPr lang="it-IT" sz="2400" b="1" dirty="0" smtClean="0">
                <a:latin typeface="Garamond" pitchFamily="18" charset="0"/>
              </a:rPr>
              <a:t>art. 32:	</a:t>
            </a:r>
            <a:r>
              <a:rPr lang="it-IT" sz="2400" dirty="0" smtClean="0">
                <a:latin typeface="Garamond" pitchFamily="18" charset="0"/>
              </a:rPr>
              <a:t>La Repubblica tutela la salute come fondamentale diritto dell’individuo e interesse della collettività</a:t>
            </a:r>
          </a:p>
          <a:p>
            <a:pPr marL="1165225" indent="-1165225">
              <a:tabLst>
                <a:tab pos="1165225" algn="l"/>
              </a:tabLst>
            </a:pPr>
            <a:r>
              <a:rPr lang="it-IT" sz="2400" b="1" dirty="0" smtClean="0">
                <a:latin typeface="Garamond" pitchFamily="18" charset="0"/>
              </a:rPr>
              <a:t>art. 35:	</a:t>
            </a:r>
            <a:r>
              <a:rPr lang="it-IT" sz="2400" dirty="0" smtClean="0">
                <a:latin typeface="Garamond" pitchFamily="18" charset="0"/>
              </a:rPr>
              <a:t>La Repubblica tutela il lavoro in tutte le sue forme e applicazioni</a:t>
            </a:r>
          </a:p>
          <a:p>
            <a:pPr marL="1165225" indent="-1165225">
              <a:tabLst>
                <a:tab pos="1165225" algn="l"/>
              </a:tabLst>
            </a:pPr>
            <a:r>
              <a:rPr lang="it-IT" sz="2400" b="1" dirty="0" smtClean="0">
                <a:latin typeface="Garamond" pitchFamily="18" charset="0"/>
              </a:rPr>
              <a:t>art. 41:	</a:t>
            </a:r>
            <a:r>
              <a:rPr lang="it-IT" sz="2400" dirty="0" smtClean="0">
                <a:latin typeface="Garamond" pitchFamily="18" charset="0"/>
              </a:rPr>
              <a:t>L’iniziativa privata è libera […] non può svolgersi in […] modo da recare danno alla sicurezza, libertà, alla dignità umana</a:t>
            </a:r>
            <a:endParaRPr lang="it-IT" sz="2800" dirty="0" smtClean="0"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6002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8534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19 settembre 1994, n. 626</a:t>
            </a:r>
          </a:p>
          <a:p>
            <a:r>
              <a:rPr lang="it-IT" sz="2000" dirty="0">
                <a:latin typeface="Garamond" pitchFamily="18" charset="0"/>
              </a:rPr>
              <a:t>Attuazione delle direttive </a:t>
            </a:r>
            <a:r>
              <a:rPr lang="it-IT" sz="2000" i="1" dirty="0">
                <a:latin typeface="Garamond" pitchFamily="18" charset="0"/>
              </a:rPr>
              <a:t>89/391/CEE, 89/654/CEE, 89/655/CEE, 89/656/CEE, 90/269/CEE, 90/270/CEE, 90/394/CEE, 90/679/CEE, 93/88/CEE, 95/63/CE, 97/42/CE, 98/24/CE, 99/38/CE, 99/92/CE, 2001/45/CE, 2003/10/CE e 2003/18/CE </a:t>
            </a:r>
            <a:r>
              <a:rPr lang="it-IT" sz="2000" dirty="0">
                <a:latin typeface="Garamond" pitchFamily="18" charset="0"/>
              </a:rPr>
              <a:t>riguardanti il miglioramento della sicurezza e della salute dei lavoratori durante il lavoro</a:t>
            </a:r>
            <a:endParaRPr lang="it-IT" sz="2000" b="1" dirty="0" smtClean="0">
              <a:latin typeface="Garamond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52400" y="2438400"/>
            <a:ext cx="7467600" cy="22098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V="1">
            <a:off x="304800" y="2514600"/>
            <a:ext cx="7391400" cy="22860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52400" y="2652620"/>
            <a:ext cx="2057400" cy="92878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4000" b="1" dirty="0" smtClean="0">
                <a:latin typeface="Garamond" pitchFamily="18" charset="0"/>
              </a:rPr>
              <a:t>725.000</a:t>
            </a:r>
            <a:endParaRPr lang="it-IT" sz="4000" b="1" dirty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PRIMO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4633820"/>
            <a:ext cx="2057400" cy="92878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4000" b="1" dirty="0" smtClean="0">
                <a:latin typeface="Garamond" pitchFamily="18" charset="0"/>
              </a:rPr>
              <a:t>920</a:t>
            </a:r>
            <a:endParaRPr lang="it-IT" sz="4000" b="1" dirty="0"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62200" y="2514600"/>
            <a:ext cx="4343400" cy="1200329"/>
          </a:xfrm>
          <a:prstGeom prst="rect">
            <a:avLst/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INFORTUNI SUL LAVORO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OGNI ANNO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62200" y="4511198"/>
            <a:ext cx="4343400" cy="1200329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MORTI SUL LAVORO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OGNI ANNO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191490" name="Picture 2" descr="http://www.fuoribinario.org/blog/wp-content/uploads/2012/11/morti_lavo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800225" cy="1780833"/>
          </a:xfrm>
          <a:prstGeom prst="rect">
            <a:avLst/>
          </a:prstGeom>
          <a:noFill/>
        </p:spPr>
      </p:pic>
      <p:pic>
        <p:nvPicPr>
          <p:cNvPr id="191492" name="Picture 4" descr="http://1.bp.blogspot.com/-i_y2_zolSUc/T_1PbjhJkCI/AAAAAAAAAUg/piXjWX5qsx8/s1600/moriti-sul-lav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689" y="4190554"/>
            <a:ext cx="1830711" cy="2134046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blog.al.com/live/ThyssenKrup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5114832" cy="1219200"/>
          </a:xfrm>
          <a:prstGeom prst="rect">
            <a:avLst/>
          </a:prstGeom>
          <a:noFill/>
        </p:spPr>
      </p:pic>
      <p:pic>
        <p:nvPicPr>
          <p:cNvPr id="169988" name="Picture 4" descr="http://solleviamoci.files.wordpress.com/2010/12/thyssenkrup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390900" cy="2414051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3200400"/>
            <a:ext cx="358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Garamond" pitchFamily="18" charset="0"/>
              </a:rPr>
              <a:t>Torino, 5-6 dicembre 2007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5715000"/>
            <a:ext cx="3581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Garamond" pitchFamily="18" charset="0"/>
              </a:rPr>
              <a:t>Molfetta, 3 marzo 2008 </a:t>
            </a:r>
          </a:p>
        </p:txBody>
      </p:sp>
      <p:pic>
        <p:nvPicPr>
          <p:cNvPr id="285698" name="Picture 2" descr="http://www.sicurezzaonline.it/infortuni_sul_lavoro/infortuni_sul_lavoro_2008/infortuni_sul_lavoro_2008_03_03_molfet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953000"/>
            <a:ext cx="3819525" cy="1666875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828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3276600"/>
            <a:ext cx="85344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ctr"/>
            <a:r>
              <a:rPr lang="it-IT" sz="3600" b="1" dirty="0" err="1" smtClean="0">
                <a:latin typeface="Garamond" pitchFamily="18" charset="0"/>
              </a:rPr>
              <a:t>D.Lgs.</a:t>
            </a:r>
            <a:r>
              <a:rPr lang="it-IT" sz="3600" b="1" dirty="0" smtClean="0">
                <a:latin typeface="Garamond" pitchFamily="18" charset="0"/>
              </a:rPr>
              <a:t> 9 aprile 2008, n. 81</a:t>
            </a:r>
          </a:p>
          <a:p>
            <a:pPr marL="808038" indent="-808038" algn="ctr"/>
            <a:endParaRPr lang="it-IT" sz="3600" b="1" dirty="0" smtClean="0">
              <a:latin typeface="Garamond" pitchFamily="18" charset="0"/>
            </a:endParaRPr>
          </a:p>
          <a:p>
            <a:pPr marL="808038" indent="-808038" algn="ctr"/>
            <a:r>
              <a:rPr lang="it-IT" sz="2800" b="1" dirty="0" smtClean="0">
                <a:latin typeface="Garamond" pitchFamily="18" charset="0"/>
              </a:rPr>
              <a:t>Testo unico in materia di salute e sicurezza nei luoghi di lavoro</a:t>
            </a:r>
            <a:r>
              <a:rPr lang="it-IT" sz="2800" dirty="0" smtClean="0">
                <a:latin typeface="Garamond" pitchFamily="18" charset="0"/>
              </a:rPr>
              <a:t> (</a:t>
            </a:r>
            <a:r>
              <a:rPr lang="it-IT" sz="2800" b="1" dirty="0" smtClean="0">
                <a:latin typeface="Garamond" pitchFamily="18" charset="0"/>
              </a:rPr>
              <a:t>TUSL</a:t>
            </a:r>
            <a:r>
              <a:rPr lang="it-IT" sz="2800" dirty="0" smtClean="0">
                <a:latin typeface="Garamond" pitchFamily="18" charset="0"/>
              </a:rPr>
              <a:t>)</a:t>
            </a:r>
            <a:endParaRPr lang="it-IT" sz="2800" b="1" dirty="0" smtClean="0">
              <a:latin typeface="Garamond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1430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8534400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Garamond" pitchFamily="18" charset="0"/>
              </a:rPr>
              <a:t>Il D. </a:t>
            </a:r>
            <a:r>
              <a:rPr lang="it-IT" sz="2400" dirty="0" err="1" smtClean="0">
                <a:latin typeface="Garamond" pitchFamily="18" charset="0"/>
              </a:rPr>
              <a:t>Lgs</a:t>
            </a:r>
            <a:r>
              <a:rPr lang="it-IT" sz="2400" dirty="0" smtClean="0">
                <a:latin typeface="Garamond" pitchFamily="18" charset="0"/>
              </a:rPr>
              <a:t>. 81/08 ha </a:t>
            </a:r>
            <a:r>
              <a:rPr lang="it-IT" sz="2400" b="1" dirty="0" smtClean="0">
                <a:latin typeface="Garamond" pitchFamily="18" charset="0"/>
              </a:rPr>
              <a:t>riformato, riunito ed armonizzato</a:t>
            </a:r>
            <a:r>
              <a:rPr lang="it-IT" sz="2400" dirty="0" smtClean="0">
                <a:latin typeface="Garamond" pitchFamily="18" charset="0"/>
              </a:rPr>
              <a:t>, abrogandole, le disposizioni dettate da numerose precedenti normative in materia di sicurezza e salute nei luoghi di lavoro succedutesi nell'arco di quasi sessant'anni, al fine di adeguare il corpus normativo all'evolversi della tecnica e del sistema di organizzazione del lavoro.</a:t>
            </a:r>
          </a:p>
          <a:p>
            <a:pPr algn="just"/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400" dirty="0" smtClean="0">
                <a:latin typeface="Garamond" pitchFamily="18" charset="0"/>
              </a:rPr>
              <a:t>Il </a:t>
            </a:r>
            <a:r>
              <a:rPr lang="it-IT" sz="2400" dirty="0" err="1" smtClean="0">
                <a:latin typeface="Garamond" pitchFamily="18" charset="0"/>
              </a:rPr>
              <a:t>D.lgs</a:t>
            </a:r>
            <a:r>
              <a:rPr lang="it-IT" sz="2400" dirty="0" smtClean="0">
                <a:latin typeface="Garamond" pitchFamily="18" charset="0"/>
              </a:rPr>
              <a:t> 81/2008 è stato successivamente integrato dal </a:t>
            </a:r>
            <a:r>
              <a:rPr lang="it-IT" sz="2400" b="1" dirty="0" smtClean="0">
                <a:latin typeface="Garamond" pitchFamily="18" charset="0"/>
              </a:rPr>
              <a:t>D.lgs. n. 106 del 3 agosto 2009</a:t>
            </a:r>
            <a:r>
              <a:rPr lang="it-IT" sz="2400" dirty="0" smtClean="0">
                <a:latin typeface="Garamond" pitchFamily="18" charset="0"/>
              </a:rPr>
              <a:t> recante </a:t>
            </a:r>
            <a:r>
              <a:rPr lang="it-IT" sz="2400" i="1" dirty="0" smtClean="0">
                <a:latin typeface="Garamond" pitchFamily="18" charset="0"/>
              </a:rPr>
              <a:t>Disposizioni integrative e correttive del decreto legislativo 9 aprile 2008, n. 81, in materia di tutela della salute e della sicurezza nei luoghi di lavoro</a:t>
            </a:r>
            <a:r>
              <a:rPr lang="it-IT" sz="2400" dirty="0" smtClean="0">
                <a:latin typeface="Garamond" pitchFamily="18" charset="0"/>
              </a:rPr>
              <a:t>. Le norme contenute nel cosiddetto "decreto correttivo" sono entrate in vigore il 20 agosto 2009.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2954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215783"/>
            <a:ext cx="8839200" cy="4293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Garamond" pitchFamily="18" charset="0"/>
              </a:rPr>
              <a:t>Il nuovo Testo unico (art. 304) abroga le seguenti normative :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ü"/>
            </a:pPr>
            <a:r>
              <a:rPr lang="it-IT" b="1" dirty="0" smtClean="0">
                <a:latin typeface="Garamond" pitchFamily="18" charset="0"/>
              </a:rPr>
              <a:t>D.P.R. 27 aprile 1955, n. 547;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D.P.R. 7 gennaio 1956 n. 164;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b="1" dirty="0" smtClean="0">
                <a:latin typeface="Garamond" pitchFamily="18" charset="0"/>
              </a:rPr>
              <a:t>D.P.R. 19 marzo 1956, n. 303, </a:t>
            </a:r>
            <a:r>
              <a:rPr lang="it-IT" dirty="0" smtClean="0">
                <a:latin typeface="Garamond" pitchFamily="18" charset="0"/>
              </a:rPr>
              <a:t>fatta eccezione per l’articolo 64;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D.lgs. 15 agosto 1991, n. 277;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b="1" dirty="0" smtClean="0">
                <a:latin typeface="Garamond" pitchFamily="18" charset="0"/>
              </a:rPr>
              <a:t>D.lgs. 19 settembre 1994, n. 626;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D.lgs. 14 agosto 1996, n. 493;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D.lgs. 14 agosto 1996, n. 494;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D.lgs. 19 agosto 2005, n. 187;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art. 36bis, commi 1 e 2 del D.L. 4 luglio 2006 n.223, convertito dalla L. 5 agosto 2006 n.248;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artt. 2, 3, 5, 6 e 7 della L. 3 agosto 2007, n. 123;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>
                <a:latin typeface="Garamond" pitchFamily="18" charset="0"/>
              </a:rPr>
              <a:t>ogni altra disposizione legislativa e regolamentare nella materia disciplinata dal </a:t>
            </a:r>
            <a:r>
              <a:rPr lang="it-IT" dirty="0" smtClean="0">
                <a:latin typeface="Garamond" pitchFamily="18" charset="0"/>
              </a:rPr>
              <a:t>D.lgs. medesimo </a:t>
            </a:r>
            <a:r>
              <a:rPr lang="it-IT" dirty="0">
                <a:latin typeface="Garamond" pitchFamily="18" charset="0"/>
              </a:rPr>
              <a:t>incompatibili con lo </a:t>
            </a:r>
            <a:r>
              <a:rPr lang="it-IT" dirty="0" smtClean="0">
                <a:latin typeface="Garamond" pitchFamily="18" charset="0"/>
              </a:rPr>
              <a:t>stesso;</a:t>
            </a:r>
            <a:endParaRPr lang="it-IT" dirty="0">
              <a:latin typeface="Garamond" pitchFamily="18" charset="0"/>
            </a:endParaRP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la </a:t>
            </a:r>
            <a:r>
              <a:rPr lang="it-IT" dirty="0">
                <a:latin typeface="Garamond" pitchFamily="18" charset="0"/>
              </a:rPr>
              <a:t>lettera c) del terzo comma dell’articolo 3, della legge 22 luglio 1961, n. 628;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gli </a:t>
            </a:r>
            <a:r>
              <a:rPr lang="it-IT" dirty="0">
                <a:latin typeface="Garamond" pitchFamily="18" charset="0"/>
              </a:rPr>
              <a:t>articoli 42 e 43 del decreto del Presidente della Repubblica 20 marzo 1956, n. 320;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it-IT" dirty="0" smtClean="0">
                <a:latin typeface="Garamond" pitchFamily="18" charset="0"/>
              </a:rPr>
              <a:t>il </a:t>
            </a:r>
            <a:r>
              <a:rPr lang="it-IT" dirty="0">
                <a:latin typeface="Garamond" pitchFamily="18" charset="0"/>
              </a:rPr>
              <a:t>decreto del Presidente della Repubblica 3 luglio 2003, n. 222.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63246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s.m.i.</a:t>
            </a:r>
            <a:endParaRPr lang="it-IT" sz="2000" b="1" dirty="0" smtClean="0">
              <a:latin typeface="Garamond" pitchFamily="18" charset="0"/>
            </a:endParaRPr>
          </a:p>
          <a:p>
            <a:pPr marL="808038" indent="-808038" algn="ctr"/>
            <a:r>
              <a:rPr lang="it-IT" sz="2000" dirty="0">
                <a:latin typeface="Garamond" pitchFamily="18" charset="0"/>
              </a:rPr>
              <a:t>TITOLO I - PRINCIPI </a:t>
            </a:r>
            <a:r>
              <a:rPr lang="it-IT" sz="2000" dirty="0" smtClean="0">
                <a:latin typeface="Garamond" pitchFamily="18" charset="0"/>
              </a:rPr>
              <a:t>COMUNI</a:t>
            </a:r>
          </a:p>
          <a:p>
            <a:pPr marL="808038" indent="-808038" algn="ctr"/>
            <a:r>
              <a:rPr lang="it-IT" sz="2000" dirty="0">
                <a:latin typeface="Garamond" pitchFamily="18" charset="0"/>
              </a:rPr>
              <a:t>CAPO I - DISPOSIZIONI </a:t>
            </a:r>
            <a:r>
              <a:rPr lang="it-IT" sz="2000" dirty="0" smtClean="0">
                <a:latin typeface="Garamond" pitchFamily="18" charset="0"/>
              </a:rPr>
              <a:t>GENERALI</a:t>
            </a:r>
          </a:p>
          <a:p>
            <a:pPr marL="808038" indent="-808038"/>
            <a:r>
              <a:rPr lang="it-IT" sz="2000" i="1" dirty="0">
                <a:latin typeface="Garamond" pitchFamily="18" charset="0"/>
              </a:rPr>
              <a:t>Articolo </a:t>
            </a:r>
            <a:r>
              <a:rPr lang="it-IT" sz="2000" i="1" dirty="0" smtClean="0">
                <a:latin typeface="Garamond" pitchFamily="18" charset="0"/>
              </a:rPr>
              <a:t>3: </a:t>
            </a:r>
            <a:r>
              <a:rPr lang="it-IT" sz="2000" i="1" dirty="0">
                <a:latin typeface="Garamond" pitchFamily="18" charset="0"/>
              </a:rPr>
              <a:t>Campo di </a:t>
            </a:r>
            <a:r>
              <a:rPr lang="it-IT" sz="2000" i="1" dirty="0" smtClean="0">
                <a:latin typeface="Garamond" pitchFamily="18" charset="0"/>
              </a:rPr>
              <a:t>applicazione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2</a:t>
            </a:r>
          </a:p>
          <a:p>
            <a:pPr marL="808038" indent="-808038" algn="ctr"/>
            <a:endParaRPr lang="it-IT" sz="800" i="1" dirty="0" smtClean="0">
              <a:latin typeface="Garamond" pitchFamily="18" charset="0"/>
            </a:endParaRPr>
          </a:p>
          <a:p>
            <a:pPr algn="just"/>
            <a:r>
              <a:rPr lang="it-IT" sz="2000" dirty="0" smtClean="0">
                <a:latin typeface="Garamond" pitchFamily="18" charset="0"/>
              </a:rPr>
              <a:t>“Nei </a:t>
            </a:r>
            <a:r>
              <a:rPr lang="it-IT" sz="2000" dirty="0">
                <a:latin typeface="Garamond" pitchFamily="18" charset="0"/>
              </a:rPr>
              <a:t>riguardi delle Forze </a:t>
            </a:r>
            <a:r>
              <a:rPr lang="it-IT" sz="2000" dirty="0" smtClean="0">
                <a:latin typeface="Garamond" pitchFamily="18" charset="0"/>
              </a:rPr>
              <a:t>armate […] </a:t>
            </a:r>
            <a:r>
              <a:rPr lang="it-IT" sz="2000" dirty="0">
                <a:latin typeface="Garamond" pitchFamily="18" charset="0"/>
              </a:rPr>
              <a:t>le disposizioni </a:t>
            </a:r>
            <a:r>
              <a:rPr lang="it-IT" sz="2000" dirty="0" smtClean="0">
                <a:latin typeface="Garamond" pitchFamily="18" charset="0"/>
              </a:rPr>
              <a:t>del presente </a:t>
            </a:r>
            <a:r>
              <a:rPr lang="it-IT" sz="2000" dirty="0">
                <a:latin typeface="Garamond" pitchFamily="18" charset="0"/>
              </a:rPr>
              <a:t>Decreto Legislativo sono applicate tenendo conto delle </a:t>
            </a:r>
            <a:r>
              <a:rPr lang="it-IT" sz="2000" b="1" dirty="0">
                <a:latin typeface="Garamond" pitchFamily="18" charset="0"/>
              </a:rPr>
              <a:t>effettive particolari esigenze connesse al </a:t>
            </a:r>
            <a:r>
              <a:rPr lang="it-IT" sz="2000" b="1" dirty="0" smtClean="0">
                <a:latin typeface="Garamond" pitchFamily="18" charset="0"/>
              </a:rPr>
              <a:t>servizio </a:t>
            </a:r>
            <a:r>
              <a:rPr lang="it-IT" sz="2000" dirty="0" smtClean="0">
                <a:latin typeface="Garamond" pitchFamily="18" charset="0"/>
              </a:rPr>
              <a:t>espletato </a:t>
            </a:r>
            <a:r>
              <a:rPr lang="it-IT" sz="2000" dirty="0">
                <a:latin typeface="Garamond" pitchFamily="18" charset="0"/>
              </a:rPr>
              <a:t>o alle peculiarità organizzative ivi comprese quelle per la tutela della salute e sicurezza del personale </a:t>
            </a:r>
            <a:r>
              <a:rPr lang="it-IT" sz="2000" dirty="0" smtClean="0">
                <a:latin typeface="Garamond" pitchFamily="18" charset="0"/>
              </a:rPr>
              <a:t>nel corso </a:t>
            </a:r>
            <a:r>
              <a:rPr lang="it-IT" sz="2000" dirty="0">
                <a:latin typeface="Garamond" pitchFamily="18" charset="0"/>
              </a:rPr>
              <a:t>di operazioni ed attività condotte dalla Forze </a:t>
            </a:r>
            <a:r>
              <a:rPr lang="it-IT" sz="2000" dirty="0" smtClean="0">
                <a:latin typeface="Garamond" pitchFamily="18" charset="0"/>
              </a:rPr>
              <a:t>armate […], </a:t>
            </a:r>
            <a:r>
              <a:rPr lang="it-IT" sz="2000" dirty="0">
                <a:latin typeface="Garamond" pitchFamily="18" charset="0"/>
              </a:rPr>
              <a:t>individuate entro e non oltre </a:t>
            </a:r>
            <a:r>
              <a:rPr lang="it-IT" sz="2000" dirty="0" smtClean="0">
                <a:latin typeface="Garamond" pitchFamily="18" charset="0"/>
              </a:rPr>
              <a:t>ventiquattro </a:t>
            </a:r>
            <a:r>
              <a:rPr lang="it-IT" sz="2000" dirty="0">
                <a:latin typeface="Garamond" pitchFamily="18" charset="0"/>
              </a:rPr>
              <a:t>mesi dalla data di entrata in vigore del presente </a:t>
            </a:r>
            <a:r>
              <a:rPr lang="it-IT" sz="2000" dirty="0" smtClean="0">
                <a:latin typeface="Garamond" pitchFamily="18" charset="0"/>
              </a:rPr>
              <a:t>decreto legislativo </a:t>
            </a:r>
            <a:r>
              <a:rPr lang="it-IT" sz="2000" dirty="0">
                <a:latin typeface="Garamond" pitchFamily="18" charset="0"/>
              </a:rPr>
              <a:t>con decreti </a:t>
            </a:r>
            <a:r>
              <a:rPr lang="it-IT" sz="2000" dirty="0" smtClean="0">
                <a:latin typeface="Garamond" pitchFamily="18" charset="0"/>
              </a:rPr>
              <a:t>emanati […] dai Ministri competenti […]”.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6600" y="990600"/>
            <a:ext cx="2837956" cy="845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Nazionali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7" name="Picture 2" descr="http://www.losai.eu/wp-content/uploads/milit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2438400" cy="1622935"/>
          </a:xfrm>
          <a:prstGeom prst="rect">
            <a:avLst/>
          </a:prstGeom>
          <a:noFill/>
        </p:spPr>
      </p:pic>
      <p:pic>
        <p:nvPicPr>
          <p:cNvPr id="8" name="Picture 4" descr="http://www.sindacatosupu.it/wp-content/uploads/2013/03/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073" y="3200400"/>
            <a:ext cx="2439727" cy="1676400"/>
          </a:xfrm>
          <a:prstGeom prst="rect">
            <a:avLst/>
          </a:prstGeom>
          <a:noFill/>
        </p:spPr>
      </p:pic>
      <p:pic>
        <p:nvPicPr>
          <p:cNvPr id="9" name="Picture 8" descr="http://www.corrieredelgiorno.com/wp-content/uploads/2012/01/accadem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6551" y="4953000"/>
            <a:ext cx="2381249" cy="179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364632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8534400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D.P.R</a:t>
            </a:r>
            <a:r>
              <a:rPr lang="it-IT" sz="3600" b="1" dirty="0"/>
              <a:t>. n. </a:t>
            </a:r>
            <a:r>
              <a:rPr lang="it-IT" sz="3600" b="1" dirty="0" smtClean="0"/>
              <a:t>90 del </a:t>
            </a:r>
            <a:r>
              <a:rPr lang="it-IT" sz="3600" b="1" dirty="0"/>
              <a:t>15 marzo </a:t>
            </a:r>
            <a:r>
              <a:rPr lang="it-IT" sz="3600" b="1" dirty="0" smtClean="0"/>
              <a:t>2010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800" b="1" dirty="0" smtClean="0"/>
              <a:t>Testo unico </a:t>
            </a:r>
            <a:r>
              <a:rPr lang="it-IT" sz="2800" b="1" dirty="0"/>
              <a:t>delle disposizioni </a:t>
            </a:r>
            <a:r>
              <a:rPr lang="it-IT" sz="2800" b="1" dirty="0" smtClean="0"/>
              <a:t>regolamentari in materia di ordinamento militare</a:t>
            </a:r>
          </a:p>
          <a:p>
            <a:pPr algn="ctr"/>
            <a:r>
              <a:rPr lang="it-IT" sz="2000" b="1" dirty="0" smtClean="0"/>
              <a:t> </a:t>
            </a:r>
            <a:r>
              <a:rPr lang="it-IT" sz="2000" b="1" dirty="0"/>
              <a:t>(in G.U. </a:t>
            </a:r>
            <a:r>
              <a:rPr lang="it-IT" sz="2000" b="1" dirty="0" err="1"/>
              <a:t>s.g.</a:t>
            </a:r>
            <a:r>
              <a:rPr lang="it-IT" sz="2000" b="1" dirty="0"/>
              <a:t> 18 </a:t>
            </a:r>
            <a:r>
              <a:rPr lang="it-IT" sz="2000" b="1" dirty="0" smtClean="0"/>
              <a:t>giugno </a:t>
            </a:r>
            <a:r>
              <a:rPr lang="nn-NO" sz="2000" b="1" dirty="0" smtClean="0"/>
              <a:t>2010</a:t>
            </a:r>
            <a:r>
              <a:rPr lang="nn-NO" sz="2000" b="1" dirty="0"/>
              <a:t>, n. 140, suppl. ord. n. 131).</a:t>
            </a:r>
            <a:endParaRPr lang="it-IT" sz="2000" b="1" dirty="0" smtClean="0">
              <a:latin typeface="Garamond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828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720638"/>
            <a:ext cx="8839200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Garamond" pitchFamily="18" charset="0"/>
              </a:rPr>
              <a:t>DECRETO LEGISLATIVO </a:t>
            </a:r>
            <a:r>
              <a:rPr lang="it-IT" sz="2000" b="1" dirty="0">
                <a:latin typeface="Garamond" pitchFamily="18" charset="0"/>
              </a:rPr>
              <a:t>15 marzo 2010, n. </a:t>
            </a:r>
            <a:r>
              <a:rPr lang="it-IT" sz="2000" b="1" dirty="0" smtClean="0">
                <a:latin typeface="Garamond" pitchFamily="18" charset="0"/>
              </a:rPr>
              <a:t>66</a:t>
            </a:r>
            <a:endParaRPr lang="it-IT" sz="2000" b="1" dirty="0">
              <a:latin typeface="Garamond" pitchFamily="18" charset="0"/>
            </a:endParaRPr>
          </a:p>
          <a:p>
            <a:r>
              <a:rPr lang="it-IT" sz="2000" b="1" dirty="0" smtClean="0">
                <a:latin typeface="Garamond" pitchFamily="18" charset="0"/>
              </a:rPr>
              <a:t>Codice dell’ordinamento militare</a:t>
            </a:r>
          </a:p>
          <a:p>
            <a:pPr marL="808038" indent="-808038" algn="ctr"/>
            <a:endParaRPr lang="it-IT" sz="800" dirty="0" smtClean="0">
              <a:latin typeface="Garamond" pitchFamily="18" charset="0"/>
            </a:endParaRPr>
          </a:p>
          <a:p>
            <a:r>
              <a:rPr lang="it-IT" sz="2000" i="1" dirty="0">
                <a:latin typeface="Garamond" pitchFamily="18" charset="0"/>
              </a:rPr>
              <a:t>Art. </a:t>
            </a:r>
            <a:r>
              <a:rPr lang="it-IT" sz="2000" i="1" dirty="0" smtClean="0">
                <a:latin typeface="Garamond" pitchFamily="18" charset="0"/>
              </a:rPr>
              <a:t>184: Tutela </a:t>
            </a:r>
            <a:r>
              <a:rPr lang="it-IT" sz="2000" i="1" dirty="0">
                <a:latin typeface="Garamond" pitchFamily="18" charset="0"/>
              </a:rPr>
              <a:t>della salute e sicurezza nei luoghi di lavoro per le Forze armate</a:t>
            </a:r>
          </a:p>
          <a:p>
            <a:pPr marL="269875" indent="-269875" algn="just">
              <a:tabLst>
                <a:tab pos="269875" algn="l"/>
              </a:tabLst>
            </a:pPr>
            <a:r>
              <a:rPr lang="it-IT" sz="2000" dirty="0">
                <a:latin typeface="Garamond" pitchFamily="18" charset="0"/>
              </a:rPr>
              <a:t>1</a:t>
            </a:r>
            <a:r>
              <a:rPr lang="it-IT" sz="2000" dirty="0" smtClean="0">
                <a:latin typeface="Garamond" pitchFamily="18" charset="0"/>
              </a:rPr>
              <a:t>.	La </a:t>
            </a:r>
            <a:r>
              <a:rPr lang="it-IT" sz="2000" dirty="0">
                <a:latin typeface="Garamond" pitchFamily="18" charset="0"/>
              </a:rPr>
              <a:t>normativa in materia di tutela della salute e della sicurezza nei luoghi di lavoro, </a:t>
            </a:r>
            <a:r>
              <a:rPr lang="it-IT" sz="2000" dirty="0" smtClean="0">
                <a:latin typeface="Garamond" pitchFamily="18" charset="0"/>
              </a:rPr>
              <a:t>di cui </a:t>
            </a:r>
            <a:r>
              <a:rPr lang="it-IT" sz="2000" dirty="0">
                <a:latin typeface="Garamond" pitchFamily="18" charset="0"/>
              </a:rPr>
              <a:t>al decreto legislativo 9 aprile 2008, n. 81, si applica alle Forze armate nei limiti </a:t>
            </a:r>
            <a:r>
              <a:rPr lang="it-IT" sz="2000" dirty="0" smtClean="0">
                <a:latin typeface="Garamond" pitchFamily="18" charset="0"/>
              </a:rPr>
              <a:t>di compatibilità </a:t>
            </a:r>
            <a:r>
              <a:rPr lang="it-IT" sz="2000" dirty="0">
                <a:latin typeface="Garamond" pitchFamily="18" charset="0"/>
              </a:rPr>
              <a:t>con gli speciali compiti e attività da esse svolti, tenuto conto </a:t>
            </a:r>
            <a:r>
              <a:rPr lang="it-IT" sz="2000" dirty="0" smtClean="0">
                <a:latin typeface="Garamond" pitchFamily="18" charset="0"/>
              </a:rPr>
              <a:t>delle insopprimibili </a:t>
            </a:r>
            <a:r>
              <a:rPr lang="it-IT" sz="2000" dirty="0">
                <a:latin typeface="Garamond" pitchFamily="18" charset="0"/>
              </a:rPr>
              <a:t>esigenze connesse all’utilizzo dello strumento militare, come valutate </a:t>
            </a:r>
            <a:r>
              <a:rPr lang="it-IT" sz="2000" dirty="0" smtClean="0">
                <a:latin typeface="Garamond" pitchFamily="18" charset="0"/>
              </a:rPr>
              <a:t>dai competenti </a:t>
            </a:r>
            <a:r>
              <a:rPr lang="it-IT" sz="2000" dirty="0">
                <a:latin typeface="Garamond" pitchFamily="18" charset="0"/>
              </a:rPr>
              <a:t>organismi militari sanitari e tecnici.</a:t>
            </a:r>
          </a:p>
          <a:p>
            <a:pPr marL="269875" indent="-269875" algn="just">
              <a:tabLst>
                <a:tab pos="269875" algn="l"/>
              </a:tabLst>
            </a:pPr>
            <a:r>
              <a:rPr lang="it-IT" sz="2000" dirty="0" smtClean="0">
                <a:latin typeface="Garamond" pitchFamily="18" charset="0"/>
              </a:rPr>
              <a:t>2.	I </a:t>
            </a:r>
            <a:r>
              <a:rPr lang="it-IT" sz="2000" dirty="0">
                <a:latin typeface="Garamond" pitchFamily="18" charset="0"/>
              </a:rPr>
              <a:t>limiti di compatibilità e le esigenze connesse all’utilizzo dello strumento militare </a:t>
            </a:r>
            <a:r>
              <a:rPr lang="it-IT" sz="2000" dirty="0" smtClean="0">
                <a:latin typeface="Garamond" pitchFamily="18" charset="0"/>
              </a:rPr>
              <a:t>sono individuati </a:t>
            </a:r>
            <a:r>
              <a:rPr lang="it-IT" sz="2000" dirty="0">
                <a:latin typeface="Garamond" pitchFamily="18" charset="0"/>
              </a:rPr>
              <a:t>nel </a:t>
            </a:r>
            <a:r>
              <a:rPr lang="it-IT" sz="2000" b="1" dirty="0">
                <a:latin typeface="Garamond" pitchFamily="18" charset="0"/>
              </a:rPr>
              <a:t>regolamento</a:t>
            </a:r>
            <a:r>
              <a:rPr lang="it-IT" sz="2000" dirty="0">
                <a:latin typeface="Garamond" pitchFamily="18" charset="0"/>
              </a:rPr>
              <a:t>, in questa parte emanato nel rispetto delle procedure </a:t>
            </a:r>
            <a:r>
              <a:rPr lang="it-IT" sz="2000" dirty="0" smtClean="0">
                <a:latin typeface="Garamond" pitchFamily="18" charset="0"/>
              </a:rPr>
              <a:t>previste dall’art</a:t>
            </a:r>
            <a:r>
              <a:rPr lang="it-IT" sz="2000" dirty="0">
                <a:latin typeface="Garamond" pitchFamily="18" charset="0"/>
              </a:rPr>
              <a:t>. 3, comma 2, 1° periodo del decreto legislativo 9 aprile 2008, n. </a:t>
            </a:r>
            <a:r>
              <a:rPr lang="it-IT" sz="2000" dirty="0" smtClean="0">
                <a:latin typeface="Garamond" pitchFamily="18" charset="0"/>
              </a:rPr>
              <a:t>81.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447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667000"/>
            <a:ext cx="8839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b="1" dirty="0" smtClean="0"/>
              <a:t>DECRETO </a:t>
            </a:r>
            <a:r>
              <a:rPr lang="it-IT" sz="2000" b="1" dirty="0"/>
              <a:t>DEL PRESIDENTE DELLA REPUBBLICA 15 marzo 2010, n. 90</a:t>
            </a:r>
          </a:p>
          <a:p>
            <a:r>
              <a:rPr lang="it-IT" sz="2000" b="1" dirty="0"/>
              <a:t>Testo unico delle disposizioni regolamentari in materia </a:t>
            </a:r>
            <a:r>
              <a:rPr lang="it-IT" sz="2000" b="1" dirty="0" smtClean="0"/>
              <a:t>di ordinamento militare</a:t>
            </a:r>
          </a:p>
          <a:p>
            <a:pPr marL="808038" indent="-808038" algn="ctr"/>
            <a:endParaRPr lang="it-IT" sz="2000" dirty="0" smtClean="0">
              <a:latin typeface="Garamond" pitchFamily="18" charset="0"/>
            </a:endParaRPr>
          </a:p>
          <a:p>
            <a:pPr marL="808038" indent="-808038" algn="ctr"/>
            <a:r>
              <a:rPr lang="it-IT" sz="2000" b="1" dirty="0" smtClean="0">
                <a:latin typeface="Garamond" pitchFamily="18" charset="0"/>
              </a:rPr>
              <a:t>TITOLO IV – SANITA’ MILITARE</a:t>
            </a:r>
          </a:p>
          <a:p>
            <a:pPr marL="808038" indent="-808038" algn="ctr"/>
            <a:endParaRPr lang="it-IT" sz="2000" b="1" dirty="0" smtClean="0">
              <a:latin typeface="Garamond" pitchFamily="18" charset="0"/>
            </a:endParaRPr>
          </a:p>
          <a:p>
            <a:pPr marL="808038" indent="-808038" algn="ctr"/>
            <a:r>
              <a:rPr lang="it-IT" sz="2000" b="1" dirty="0" smtClean="0">
                <a:latin typeface="Garamond" pitchFamily="18" charset="0"/>
              </a:rPr>
              <a:t>CAPO I – SICUREZZA SUI LUOGHI </a:t>
            </a:r>
            <a:r>
              <a:rPr lang="it-IT" sz="2000" b="1" dirty="0" err="1" smtClean="0">
                <a:latin typeface="Garamond" pitchFamily="18" charset="0"/>
              </a:rPr>
              <a:t>DI</a:t>
            </a:r>
            <a:r>
              <a:rPr lang="it-IT" sz="2000" b="1" dirty="0" smtClean="0">
                <a:latin typeface="Garamond" pitchFamily="18" charset="0"/>
              </a:rPr>
              <a:t> LAVORO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066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6868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Garamond" pitchFamily="18" charset="0"/>
              </a:rPr>
              <a:t>D.P.R. 15 </a:t>
            </a:r>
            <a:r>
              <a:rPr lang="it-IT" sz="2400" b="1" dirty="0">
                <a:latin typeface="Garamond" pitchFamily="18" charset="0"/>
              </a:rPr>
              <a:t>marzo 2010, n. 90</a:t>
            </a:r>
          </a:p>
          <a:p>
            <a:pPr marL="1347788" indent="-1347788">
              <a:tabLst>
                <a:tab pos="1347788" algn="l"/>
              </a:tabLst>
            </a:pPr>
            <a:r>
              <a:rPr lang="it-IT" sz="2400" i="1" dirty="0" smtClean="0">
                <a:latin typeface="Garamond" pitchFamily="18" charset="0"/>
              </a:rPr>
              <a:t>Articolo 245:	</a:t>
            </a:r>
            <a:r>
              <a:rPr lang="it-IT" sz="2400" b="1" i="1" dirty="0" smtClean="0">
                <a:latin typeface="Garamond" pitchFamily="18" charset="0"/>
              </a:rPr>
              <a:t>Individuazione delle particolari esigenze connesse al servizio</a:t>
            </a:r>
            <a:r>
              <a:rPr lang="it-IT" sz="2400" i="1" dirty="0" smtClean="0">
                <a:latin typeface="Garamond" pitchFamily="18" charset="0"/>
              </a:rPr>
              <a:t> espletato o alle peculiarità organizzative delle Forze Armate</a:t>
            </a:r>
          </a:p>
          <a:p>
            <a:pPr marL="808038" indent="-808038"/>
            <a:endParaRPr lang="it-IT" sz="2400" i="1" dirty="0" smtClean="0">
              <a:latin typeface="Garamond" pitchFamily="18" charset="0"/>
            </a:endParaRPr>
          </a:p>
          <a:p>
            <a:pPr algn="just"/>
            <a:r>
              <a:rPr lang="it-IT" sz="2400" dirty="0" smtClean="0">
                <a:latin typeface="Garamond" pitchFamily="18" charset="0"/>
              </a:rPr>
              <a:t>“</a:t>
            </a:r>
            <a:r>
              <a:rPr lang="it-IT" sz="2400" dirty="0">
                <a:latin typeface="Garamond" pitchFamily="18" charset="0"/>
              </a:rPr>
              <a:t>Ai sensi dell’articolo 3, comma 2, del decreto legislativo 9 aprile 2008, n. </a:t>
            </a:r>
            <a:r>
              <a:rPr lang="it-IT" sz="2400" dirty="0" smtClean="0">
                <a:latin typeface="Garamond" pitchFamily="18" charset="0"/>
              </a:rPr>
              <a:t>81, costituiscono </a:t>
            </a:r>
            <a:r>
              <a:rPr lang="it-IT" sz="2400" b="1" dirty="0">
                <a:latin typeface="Garamond" pitchFamily="18" charset="0"/>
              </a:rPr>
              <a:t>particolari esigenze</a:t>
            </a:r>
            <a:r>
              <a:rPr lang="it-IT" sz="2400" dirty="0">
                <a:latin typeface="Garamond" pitchFamily="18" charset="0"/>
              </a:rPr>
              <a:t> connesse al servizio espletato o alle </a:t>
            </a:r>
            <a:r>
              <a:rPr lang="it-IT" sz="2400" dirty="0" smtClean="0">
                <a:latin typeface="Garamond" pitchFamily="18" charset="0"/>
              </a:rPr>
              <a:t>peculiarità organizzative </a:t>
            </a:r>
            <a:r>
              <a:rPr lang="it-IT" sz="2400" dirty="0">
                <a:latin typeface="Garamond" pitchFamily="18" charset="0"/>
              </a:rPr>
              <a:t>delle Forze armate </a:t>
            </a:r>
            <a:r>
              <a:rPr lang="it-IT" sz="2400" b="1" dirty="0">
                <a:latin typeface="Garamond" pitchFamily="18" charset="0"/>
              </a:rPr>
              <a:t>i principi e le peculiarità istituzionali </a:t>
            </a:r>
            <a:r>
              <a:rPr lang="it-IT" sz="2400" dirty="0">
                <a:latin typeface="Garamond" pitchFamily="18" charset="0"/>
              </a:rPr>
              <a:t>finalizzati </a:t>
            </a:r>
            <a:r>
              <a:rPr lang="it-IT" sz="2400" dirty="0" smtClean="0">
                <a:latin typeface="Garamond" pitchFamily="18" charset="0"/>
              </a:rPr>
              <a:t>a salvaguardare </a:t>
            </a:r>
            <a:r>
              <a:rPr lang="it-IT" sz="2400" dirty="0">
                <a:latin typeface="Garamond" pitchFamily="18" charset="0"/>
              </a:rPr>
              <a:t>la funzionalità dell'intera struttura militare,</a:t>
            </a:r>
            <a:r>
              <a:rPr lang="it-IT" sz="2400" b="1" dirty="0">
                <a:latin typeface="Garamond" pitchFamily="18" charset="0"/>
              </a:rPr>
              <a:t> </a:t>
            </a:r>
            <a:r>
              <a:rPr lang="it-IT" sz="2400" dirty="0">
                <a:latin typeface="Garamond" pitchFamily="18" charset="0"/>
              </a:rPr>
              <a:t>da cui dipende la </a:t>
            </a:r>
            <a:r>
              <a:rPr lang="it-IT" sz="2400" b="1" dirty="0" smtClean="0">
                <a:latin typeface="Garamond" pitchFamily="18" charset="0"/>
              </a:rPr>
              <a:t>potenzialità operativa </a:t>
            </a:r>
            <a:r>
              <a:rPr lang="it-IT" sz="2400" b="1" dirty="0">
                <a:latin typeface="Garamond" pitchFamily="18" charset="0"/>
              </a:rPr>
              <a:t>delle </a:t>
            </a:r>
            <a:r>
              <a:rPr lang="it-IT" sz="2400" b="1" dirty="0" smtClean="0">
                <a:latin typeface="Garamond" pitchFamily="18" charset="0"/>
              </a:rPr>
              <a:t>forze</a:t>
            </a:r>
            <a:r>
              <a:rPr lang="it-IT" sz="2400" dirty="0" smtClean="0">
                <a:latin typeface="Garamond" pitchFamily="18" charset="0"/>
              </a:rPr>
              <a:t> […]”.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066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68580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sz="2000" b="1" dirty="0" err="1" smtClean="0">
                <a:latin typeface="Garamond" pitchFamily="18" charset="0"/>
              </a:rPr>
              <a:t>D.Lgs.</a:t>
            </a:r>
            <a:r>
              <a:rPr lang="it-IT" sz="2000" b="1" dirty="0" smtClean="0">
                <a:latin typeface="Garamond" pitchFamily="18" charset="0"/>
              </a:rPr>
              <a:t> 15 </a:t>
            </a:r>
            <a:r>
              <a:rPr lang="it-IT" sz="2000" b="1" dirty="0">
                <a:latin typeface="Garamond" pitchFamily="18" charset="0"/>
              </a:rPr>
              <a:t>marzo 2010, n. </a:t>
            </a:r>
            <a:r>
              <a:rPr lang="it-IT" sz="2000" b="1" dirty="0" smtClean="0">
                <a:latin typeface="Garamond" pitchFamily="18" charset="0"/>
              </a:rPr>
              <a:t>66</a:t>
            </a:r>
            <a:endParaRPr lang="it-IT" sz="2000" b="1" dirty="0">
              <a:latin typeface="Garamond" pitchFamily="18" charset="0"/>
            </a:endParaRPr>
          </a:p>
          <a:p>
            <a:pPr marL="1347788" indent="-1347788" algn="just">
              <a:tabLst>
                <a:tab pos="1347788" algn="l"/>
              </a:tabLst>
            </a:pPr>
            <a:r>
              <a:rPr lang="it-IT" sz="2000" dirty="0" smtClean="0"/>
              <a:t>Codice dell'ordinamento militare</a:t>
            </a:r>
            <a:endParaRPr lang="it-IT" sz="2000" i="1" dirty="0" smtClean="0">
              <a:latin typeface="Garamond" pitchFamily="18" charset="0"/>
            </a:endParaRPr>
          </a:p>
          <a:p>
            <a:pPr algn="just"/>
            <a:r>
              <a:rPr lang="it-IT" sz="2000" dirty="0" smtClean="0"/>
              <a:t>Art. 89 </a:t>
            </a:r>
            <a:r>
              <a:rPr lang="it-IT" sz="2000" i="1" dirty="0" smtClean="0"/>
              <a:t>Compiti delle Forze armate</a:t>
            </a:r>
          </a:p>
          <a:p>
            <a:pPr marL="355600" indent="-355600" algn="just"/>
            <a:r>
              <a:rPr lang="it-IT" sz="2000" dirty="0" smtClean="0"/>
              <a:t>1.	Compito prioritario delle Forze armate è la </a:t>
            </a:r>
            <a:r>
              <a:rPr lang="it-IT" sz="2000" b="1" dirty="0" smtClean="0"/>
              <a:t>difesa dello Stato</a:t>
            </a:r>
            <a:r>
              <a:rPr lang="it-IT" sz="2000" dirty="0" smtClean="0"/>
              <a:t>.</a:t>
            </a:r>
          </a:p>
          <a:p>
            <a:pPr marL="355600" indent="-355600" algn="just"/>
            <a:r>
              <a:rPr lang="it-IT" sz="2000" dirty="0" smtClean="0"/>
              <a:t>2.	Le Forze armate hanno altresì il compito di operare al fine della realizzazione </a:t>
            </a:r>
            <a:r>
              <a:rPr lang="it-IT" sz="2000" b="1" dirty="0" smtClean="0"/>
              <a:t>della pace e della sicurezza</a:t>
            </a:r>
            <a:r>
              <a:rPr lang="it-IT" sz="2000" dirty="0" smtClean="0"/>
              <a:t>, in conformità alle regole del diritto </a:t>
            </a:r>
            <a:r>
              <a:rPr lang="it-IT" sz="2000" b="1" dirty="0" smtClean="0"/>
              <a:t>internazionale</a:t>
            </a:r>
            <a:r>
              <a:rPr lang="it-IT" sz="2000" dirty="0" smtClean="0"/>
              <a:t> e alle determinazioni delle organizzazioni internazionali delle quali l'Italia fa parte.</a:t>
            </a:r>
          </a:p>
          <a:p>
            <a:pPr marL="355600" indent="-355600" algn="just"/>
            <a:r>
              <a:rPr lang="it-IT" sz="2000" dirty="0" smtClean="0"/>
              <a:t>3.	Le Forze armate concorrono alla </a:t>
            </a:r>
            <a:r>
              <a:rPr lang="it-IT" sz="2000" b="1" dirty="0" smtClean="0"/>
              <a:t>salvaguardia delle libere istituzioni </a:t>
            </a:r>
            <a:r>
              <a:rPr lang="it-IT" sz="2000" dirty="0" smtClean="0"/>
              <a:t>e svolgono compiti specifici in circostanze di pubblica calamità e in altri casi di </a:t>
            </a:r>
            <a:r>
              <a:rPr lang="it-IT" sz="2000" b="1" dirty="0" smtClean="0"/>
              <a:t>straordinaria necessità e urgenza</a:t>
            </a:r>
            <a:r>
              <a:rPr lang="it-IT" sz="2000" dirty="0" smtClean="0"/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60770" name="Picture 2" descr="http://upload.wikimedia.org/wikipedia/commons/8/83/French_soldiers_ditch_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885950" cy="1228892"/>
          </a:xfrm>
          <a:prstGeom prst="rect">
            <a:avLst/>
          </a:prstGeom>
          <a:noFill/>
        </p:spPr>
      </p:pic>
      <p:pic>
        <p:nvPicPr>
          <p:cNvPr id="160772" name="Picture 4" descr="http://www.bundestag.de/bundestag/ausschuesse17/a12/bilder/kfor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952550"/>
            <a:ext cx="1866900" cy="1202283"/>
          </a:xfrm>
          <a:prstGeom prst="rect">
            <a:avLst/>
          </a:prstGeom>
          <a:noFill/>
        </p:spPr>
      </p:pic>
      <p:pic>
        <p:nvPicPr>
          <p:cNvPr id="160776" name="Picture 8" descr="http://www.esercitoitalianoblog.it/media/uploads/esercito-terrem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524500"/>
            <a:ext cx="1828800" cy="1257300"/>
          </a:xfrm>
          <a:prstGeom prst="rect">
            <a:avLst/>
          </a:prstGeom>
          <a:noFill/>
        </p:spPr>
      </p:pic>
      <p:pic>
        <p:nvPicPr>
          <p:cNvPr id="9" name="Picture 18" descr="http://www.ansa.it/webimages/foto_large/2011/5/4/23f423762fd4c7c9ec7decf13abdcd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599" y="4197032"/>
            <a:ext cx="1841499" cy="1289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PRIMO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95600" y="1981200"/>
            <a:ext cx="3048000" cy="1200329"/>
          </a:xfrm>
          <a:prstGeom prst="rect">
            <a:avLst/>
          </a:prstGeom>
          <a:solidFill>
            <a:srgbClr val="0070C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MALATTIE PROFESSIONALI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263170" name="Picture 2" descr="http://cdn.medicinalive.com/wp-content/uploads/2010/07/malattie-profession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105400"/>
            <a:ext cx="2340615" cy="1524000"/>
          </a:xfrm>
          <a:prstGeom prst="rect">
            <a:avLst/>
          </a:prstGeom>
          <a:noFill/>
        </p:spPr>
      </p:pic>
      <p:pic>
        <p:nvPicPr>
          <p:cNvPr id="263172" name="Picture 4" descr="http://www.editare2000.it/modules/GestNews/img_ultimora/ptmf4xj5h0ny3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600200" cy="2415396"/>
          </a:xfrm>
          <a:prstGeom prst="rect">
            <a:avLst/>
          </a:prstGeom>
          <a:noFill/>
        </p:spPr>
      </p:pic>
      <p:pic>
        <p:nvPicPr>
          <p:cNvPr id="263174" name="Picture 6" descr="http://www.sofra.it/files/Image/dottore-sofra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76800"/>
            <a:ext cx="1911370" cy="1905000"/>
          </a:xfrm>
          <a:prstGeom prst="rect">
            <a:avLst/>
          </a:prstGeom>
          <a:noFill/>
        </p:spPr>
      </p:pic>
      <p:pic>
        <p:nvPicPr>
          <p:cNvPr id="263176" name="Picture 8" descr="http://www.adnkronos.com/IGN/Assets/Imgs/00_prometeo/sordita--4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086350"/>
            <a:ext cx="2209800" cy="1657350"/>
          </a:xfrm>
          <a:prstGeom prst="rect">
            <a:avLst/>
          </a:prstGeom>
          <a:noFill/>
        </p:spPr>
      </p:pic>
      <p:pic>
        <p:nvPicPr>
          <p:cNvPr id="263178" name="Picture 10" descr="http://www.ukinjuryclaim.com/images/occupational_disease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90800"/>
            <a:ext cx="2209800" cy="1450635"/>
          </a:xfrm>
          <a:prstGeom prst="rect">
            <a:avLst/>
          </a:prstGeom>
          <a:noFill/>
        </p:spPr>
      </p:pic>
      <p:pic>
        <p:nvPicPr>
          <p:cNvPr id="263180" name="Picture 12" descr="http://www.shlabor.com/images/d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2367" y="2108911"/>
            <a:ext cx="2224433" cy="2104314"/>
          </a:xfrm>
          <a:prstGeom prst="rect">
            <a:avLst/>
          </a:prstGeom>
          <a:noFill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95600" y="3274874"/>
            <a:ext cx="3048000" cy="1754326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ANNO 2011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Denunciate:	46.500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Riconosciute:	16.800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447800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667000"/>
            <a:ext cx="88392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CIRCOLARE </a:t>
            </a:r>
            <a:r>
              <a:rPr lang="it-IT" sz="2000" b="1" dirty="0"/>
              <a:t>S.M.M. 1062/</a:t>
            </a:r>
            <a:r>
              <a:rPr lang="it-IT" sz="2000" b="1" dirty="0" err="1"/>
              <a:t>U.E.U</a:t>
            </a:r>
            <a:r>
              <a:rPr lang="it-IT" sz="2000" b="1" dirty="0"/>
              <a:t>.</a:t>
            </a:r>
            <a:endParaRPr lang="it-IT" sz="2000" dirty="0"/>
          </a:p>
          <a:p>
            <a:pPr algn="ctr"/>
            <a:endParaRPr lang="it-IT" sz="2000" u="sng" dirty="0" smtClean="0"/>
          </a:p>
          <a:p>
            <a:pPr algn="ctr"/>
            <a:r>
              <a:rPr lang="it-IT" sz="2000" u="sng" dirty="0" smtClean="0"/>
              <a:t>ATTUAZIONE </a:t>
            </a:r>
            <a:r>
              <a:rPr lang="it-IT" sz="2000" u="sng" dirty="0"/>
              <a:t>DELLE NORME </a:t>
            </a:r>
            <a:r>
              <a:rPr lang="it-IT" sz="2000" u="sng" dirty="0" err="1"/>
              <a:t>DI</a:t>
            </a:r>
            <a:r>
              <a:rPr lang="it-IT" sz="2000" u="sng" dirty="0"/>
              <a:t> </a:t>
            </a:r>
            <a:r>
              <a:rPr lang="it-IT" sz="2000" u="sng" dirty="0" smtClean="0"/>
              <a:t>LEGGE</a:t>
            </a:r>
          </a:p>
          <a:p>
            <a:pPr algn="ctr"/>
            <a:endParaRPr lang="it-IT" sz="2000" u="sng" dirty="0" smtClean="0"/>
          </a:p>
          <a:p>
            <a:pPr algn="ctr"/>
            <a:r>
              <a:rPr lang="it-IT" sz="2000" u="sng" dirty="0" smtClean="0"/>
              <a:t>IN MATERIA </a:t>
            </a:r>
            <a:r>
              <a:rPr lang="it-IT" sz="2000" u="sng" dirty="0" err="1" smtClean="0"/>
              <a:t>DI</a:t>
            </a:r>
            <a:endParaRPr lang="it-IT" sz="2000" u="sng" dirty="0"/>
          </a:p>
          <a:p>
            <a:pPr algn="ctr"/>
            <a:endParaRPr lang="it-IT" sz="2000" u="sng" dirty="0" smtClean="0"/>
          </a:p>
          <a:p>
            <a:pPr algn="ctr"/>
            <a:r>
              <a:rPr lang="it-IT" sz="2000" u="sng" dirty="0" smtClean="0"/>
              <a:t>SICUREZZA </a:t>
            </a:r>
            <a:r>
              <a:rPr lang="it-IT" sz="2000" u="sng" dirty="0"/>
              <a:t>ED IGIENE DEL LAVORO</a:t>
            </a:r>
            <a:endParaRPr lang="it-IT" sz="2000" dirty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EDIZIONE 2011</a:t>
            </a:r>
            <a:endParaRPr lang="it-IT" sz="2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059832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88392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CIRCOLARE </a:t>
            </a:r>
            <a:r>
              <a:rPr lang="it-IT" sz="2000" b="1" dirty="0"/>
              <a:t>S.M.M. 1062/</a:t>
            </a:r>
            <a:r>
              <a:rPr lang="it-IT" sz="2000" b="1" dirty="0" err="1"/>
              <a:t>U.E.U</a:t>
            </a:r>
            <a:r>
              <a:rPr lang="it-IT" sz="2000" b="1" dirty="0" err="1" smtClean="0"/>
              <a:t>.</a:t>
            </a:r>
            <a:endParaRPr lang="it-IT" sz="2000" u="sng" dirty="0" smtClean="0"/>
          </a:p>
          <a:p>
            <a:pPr algn="just"/>
            <a:r>
              <a:rPr lang="it-IT" sz="2000" b="1" dirty="0" smtClean="0"/>
              <a:t>Capitolo 1 par. 102 comma 3</a:t>
            </a:r>
          </a:p>
          <a:p>
            <a:pPr algn="just"/>
            <a:r>
              <a:rPr lang="it-IT" sz="2000" dirty="0" err="1" smtClean="0"/>
              <a:t>…omissis…</a:t>
            </a:r>
            <a:endParaRPr lang="it-IT" sz="2000" dirty="0" smtClean="0"/>
          </a:p>
          <a:p>
            <a:pPr algn="just"/>
            <a:r>
              <a:rPr lang="it-IT" sz="2000" dirty="0" smtClean="0"/>
              <a:t>La normativa pertanto si applica </a:t>
            </a:r>
            <a:r>
              <a:rPr lang="it-IT" sz="2000" b="1" dirty="0" smtClean="0"/>
              <a:t>in tutti i luoghi ed in tutte le attività </a:t>
            </a:r>
            <a:r>
              <a:rPr lang="it-IT" sz="2000" dirty="0" smtClean="0"/>
              <a:t>svolte nell’ambito dell’Amministrazione anche da personale estraneo alla stessa che opera a suo favore. Sono, pertanto, compresi i mezzi terrestri, navali ed aerei, le infrastrutture di qualunque genere, tipo ed utilizzo e le </a:t>
            </a:r>
            <a:r>
              <a:rPr lang="it-IT" sz="2000" b="1" dirty="0" smtClean="0"/>
              <a:t>attività operative, </a:t>
            </a:r>
            <a:r>
              <a:rPr lang="it-IT" sz="2000" b="1" dirty="0" err="1" smtClean="0"/>
              <a:t>addestrative</a:t>
            </a:r>
            <a:r>
              <a:rPr lang="it-IT" sz="2000" b="1" dirty="0" smtClean="0"/>
              <a:t> e logistico/amministrative</a:t>
            </a:r>
            <a:r>
              <a:rPr lang="it-IT" sz="2000" dirty="0" smtClean="0"/>
              <a:t> svolte sia in territorio nazionale che all’estero sotto mandato nazionale o multinazionale/internazionale.</a:t>
            </a:r>
            <a:endParaRPr lang="it-IT" sz="2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0" y="1059832"/>
            <a:ext cx="3276600" cy="845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spcBef>
                <a:spcPct val="50000"/>
              </a:spcBef>
              <a:buBlip>
                <a:blip r:embed="rId2"/>
              </a:buBlip>
            </a:pPr>
            <a:r>
              <a:rPr lang="it-IT" sz="3600" b="1" dirty="0" smtClean="0">
                <a:latin typeface="Garamond" pitchFamily="18" charset="0"/>
              </a:rPr>
              <a:t>Militari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8839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CIRCOLARE </a:t>
            </a:r>
            <a:r>
              <a:rPr lang="it-IT" sz="2000" b="1" dirty="0"/>
              <a:t>S.M.M. 1062/</a:t>
            </a:r>
            <a:r>
              <a:rPr lang="it-IT" sz="2000" b="1" dirty="0" err="1"/>
              <a:t>U.E.U</a:t>
            </a:r>
            <a:r>
              <a:rPr lang="it-IT" sz="2000" b="1" dirty="0" err="1" smtClean="0"/>
              <a:t>.</a:t>
            </a:r>
            <a:endParaRPr lang="it-IT" sz="2000" u="sng" dirty="0" smtClean="0"/>
          </a:p>
          <a:p>
            <a:pPr algn="just"/>
            <a:r>
              <a:rPr lang="it-IT" sz="2000" b="1" dirty="0" smtClean="0"/>
              <a:t>Introduzione, par. 003 ultimo comma</a:t>
            </a:r>
          </a:p>
          <a:p>
            <a:pPr algn="just"/>
            <a:r>
              <a:rPr lang="it-IT" sz="2000" dirty="0" err="1" smtClean="0"/>
              <a:t>…omissis…</a:t>
            </a:r>
            <a:endParaRPr lang="it-IT" sz="2000" dirty="0" smtClean="0"/>
          </a:p>
          <a:p>
            <a:pPr algn="just"/>
            <a:r>
              <a:rPr lang="it-IT" sz="2000" dirty="0" smtClean="0"/>
              <a:t>Si precisa infine che in caso di dubbie interpretazioni il primo riferimento è sempre il testo del </a:t>
            </a:r>
            <a:r>
              <a:rPr lang="it-IT" sz="2000" b="1" dirty="0" smtClean="0"/>
              <a:t>Decreto Legislativo 9.4.2008 n. 81 </a:t>
            </a:r>
            <a:r>
              <a:rPr lang="it-IT" sz="2000" dirty="0" smtClean="0"/>
              <a:t>e </a:t>
            </a:r>
            <a:r>
              <a:rPr lang="it-IT" sz="2000" dirty="0" err="1" smtClean="0"/>
              <a:t>s.m.i.</a:t>
            </a:r>
            <a:r>
              <a:rPr lang="it-IT" sz="2000" dirty="0" smtClean="0"/>
              <a:t> nonché il titolo IV capo I artt. da 244 a 264 del </a:t>
            </a:r>
            <a:r>
              <a:rPr lang="it-IT" sz="2000" b="1" dirty="0" smtClean="0"/>
              <a:t>D.P.R. 15/03/2010 </a:t>
            </a:r>
            <a:r>
              <a:rPr lang="it-IT" sz="2000" b="1" dirty="0" err="1" smtClean="0"/>
              <a:t>n°</a:t>
            </a:r>
            <a:r>
              <a:rPr lang="it-IT" sz="2000" b="1" dirty="0" smtClean="0"/>
              <a:t> 90 </a:t>
            </a:r>
            <a:r>
              <a:rPr lang="it-IT" sz="2000" dirty="0" smtClean="0"/>
              <a:t>Testo Unico delle Disposizioni Regolamentari in materia di ordinamento militare.</a:t>
            </a:r>
            <a:endParaRPr lang="it-IT" sz="2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76400" y="2937808"/>
            <a:ext cx="7543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539750">
              <a:buBlip>
                <a:blip r:embed="rId2"/>
              </a:buBlip>
            </a:pPr>
            <a:r>
              <a:rPr lang="it-IT" sz="2400" b="1" dirty="0" smtClean="0">
                <a:latin typeface="Garamond" pitchFamily="18" charset="0"/>
              </a:rPr>
              <a:t>D.lgs. n. 81 del 9 aprile 2008 e </a:t>
            </a:r>
            <a:r>
              <a:rPr lang="it-IT" sz="2400" b="1" dirty="0" err="1" smtClean="0">
                <a:latin typeface="Garamond" pitchFamily="18" charset="0"/>
              </a:rPr>
              <a:t>s.m.i.</a:t>
            </a:r>
            <a:endParaRPr lang="it-IT" sz="2400" b="1" dirty="0" smtClean="0">
              <a:latin typeface="Garamond" pitchFamily="18" charset="0"/>
            </a:endParaRPr>
          </a:p>
          <a:p>
            <a:pPr marL="539750" indent="-539750"/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r>
              <a:rPr lang="it-IT" sz="2400" b="1" dirty="0" smtClean="0">
                <a:latin typeface="Garamond" pitchFamily="18" charset="0"/>
              </a:rPr>
              <a:t>D.P.R. n. 90 del 15 marzo 2010</a:t>
            </a:r>
          </a:p>
          <a:p>
            <a:pPr marL="539750" indent="-539750">
              <a:buBlip>
                <a:blip r:embed="rId3"/>
              </a:buBlip>
            </a:pPr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endParaRPr lang="it-IT" sz="2400" b="1" dirty="0" smtClean="0">
              <a:latin typeface="Garamond" pitchFamily="18" charset="0"/>
            </a:endParaRPr>
          </a:p>
          <a:p>
            <a:pPr marL="539750" indent="-539750">
              <a:buBlip>
                <a:blip r:embed="rId3"/>
              </a:buBlip>
            </a:pPr>
            <a:r>
              <a:rPr lang="it-IT" sz="2400" b="1" dirty="0" smtClean="0">
                <a:latin typeface="Garamond" pitchFamily="18" charset="0"/>
              </a:rPr>
              <a:t>Circolare S.M.M</a:t>
            </a:r>
            <a:r>
              <a:rPr lang="it-IT" sz="2400" b="1" dirty="0">
                <a:latin typeface="Garamond" pitchFamily="18" charset="0"/>
              </a:rPr>
              <a:t>. </a:t>
            </a:r>
            <a:r>
              <a:rPr lang="it-IT" sz="2400" b="1" dirty="0" smtClean="0">
                <a:latin typeface="Garamond" pitchFamily="18" charset="0"/>
              </a:rPr>
              <a:t>1062/</a:t>
            </a:r>
            <a:r>
              <a:rPr lang="it-IT" sz="2400" b="1" dirty="0" err="1" smtClean="0">
                <a:latin typeface="Garamond" pitchFamily="18" charset="0"/>
              </a:rPr>
              <a:t>U.E.U.</a:t>
            </a:r>
            <a:r>
              <a:rPr lang="it-IT" sz="2400" b="1" dirty="0" smtClean="0">
                <a:latin typeface="Garamond" pitchFamily="18" charset="0"/>
              </a:rPr>
              <a:t> ed. dicembre 2011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09800" y="1684322"/>
            <a:ext cx="4724400" cy="677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2313" indent="-722313" algn="ctr" defTabSz="762000">
              <a:lnSpc>
                <a:spcPct val="150000"/>
              </a:lnSpc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RIEPILOGANDO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RIFERIMENTI NORMATIVI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156674" name="Picture 2" descr="http://osasapere.it/wp-content/uploads/2011/08/1259699010_bib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125" y="2514600"/>
            <a:ext cx="1095375" cy="1460500"/>
          </a:xfrm>
          <a:prstGeom prst="rect">
            <a:avLst/>
          </a:prstGeom>
          <a:noFill/>
        </p:spPr>
      </p:pic>
      <p:pic>
        <p:nvPicPr>
          <p:cNvPr id="156678" name="Picture 6" descr="http://www.myriamartesacrastore.it/1244-4163-thickbox/vangelo-e-atti-degli-aposto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1143000" cy="1143000"/>
          </a:xfrm>
          <a:prstGeom prst="rect">
            <a:avLst/>
          </a:prstGeom>
          <a:noFill/>
        </p:spPr>
      </p:pic>
      <p:pic>
        <p:nvPicPr>
          <p:cNvPr id="156680" name="Picture 8" descr="http://www.dehoniane.it/edb/rsync/copertine_g/9788810206102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6150" y="5410200"/>
            <a:ext cx="927594" cy="131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85344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ctr"/>
            <a:r>
              <a:rPr lang="it-IT" sz="3600" b="1" dirty="0" err="1" smtClean="0">
                <a:latin typeface="Garamond" pitchFamily="18" charset="0"/>
              </a:rPr>
              <a:t>D.Lgs.</a:t>
            </a:r>
            <a:r>
              <a:rPr lang="it-IT" sz="3600" b="1" dirty="0" smtClean="0">
                <a:latin typeface="Garamond" pitchFamily="18" charset="0"/>
              </a:rPr>
              <a:t> 9 aprile 2008, n. 81</a:t>
            </a:r>
          </a:p>
          <a:p>
            <a:pPr marL="808038" indent="-808038" algn="ctr"/>
            <a:endParaRPr lang="it-IT" sz="3600" b="1" dirty="0" smtClean="0">
              <a:latin typeface="Garamond" pitchFamily="18" charset="0"/>
            </a:endParaRPr>
          </a:p>
          <a:p>
            <a:pPr marL="808038" indent="-808038" algn="ctr"/>
            <a:r>
              <a:rPr lang="it-IT" sz="2800" b="1" dirty="0" smtClean="0">
                <a:latin typeface="Garamond" pitchFamily="18" charset="0"/>
              </a:rPr>
              <a:t>Testo unico in materia di salute e sicurezza nei luoghi di lavoro</a:t>
            </a:r>
            <a:r>
              <a:rPr lang="it-IT" sz="2800" dirty="0" smtClean="0">
                <a:latin typeface="Garamond" pitchFamily="18" charset="0"/>
              </a:rPr>
              <a:t> (</a:t>
            </a:r>
            <a:r>
              <a:rPr lang="it-IT" sz="2800" b="1" dirty="0" smtClean="0">
                <a:latin typeface="Garamond" pitchFamily="18" charset="0"/>
              </a:rPr>
              <a:t>TUSL</a:t>
            </a:r>
            <a:r>
              <a:rPr lang="it-IT" sz="2800" dirty="0" smtClean="0">
                <a:latin typeface="Garamond" pitchFamily="18" charset="0"/>
              </a:rPr>
              <a:t>)</a:t>
            </a:r>
            <a:endParaRPr lang="it-IT" sz="28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IL TESTO UNICO</a:t>
            </a:r>
            <a:endParaRPr lang="it-IT" sz="2800" b="1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92" t="15208" r="6097" b="8750"/>
          <a:stretch>
            <a:fillRect/>
          </a:stretch>
        </p:blipFill>
        <p:spPr bwMode="auto">
          <a:xfrm>
            <a:off x="609600" y="1752600"/>
            <a:ext cx="78486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err="1" smtClean="0">
                <a:latin typeface="Garamond" pitchFamily="18" charset="0"/>
              </a:rPr>
              <a:t>D.Lgs.</a:t>
            </a:r>
            <a:r>
              <a:rPr lang="it-IT" sz="2800" b="1" dirty="0" smtClean="0">
                <a:latin typeface="Garamond" pitchFamily="18" charset="0"/>
              </a:rPr>
              <a:t> 81/08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1225550" y="1859329"/>
          <a:ext cx="6699250" cy="4998671"/>
        </p:xfrm>
        <a:graphic>
          <a:graphicData uri="http://schemas.openxmlformats.org/presentationml/2006/ole">
            <p:oleObj spid="_x0000_s153602" name="Documento" r:id="rId3" imgW="8641164" imgH="6446545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143000" y="1143000"/>
            <a:ext cx="7086600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PRINCIPALI FIGURE INDIVIDUATE</a:t>
            </a:r>
          </a:p>
          <a:p>
            <a:pPr marL="2160588" indent="-352425">
              <a:spcBef>
                <a:spcPts val="2400"/>
              </a:spcBef>
              <a:buFont typeface="Arial" pitchFamily="34" charset="0"/>
              <a:buChar char="•"/>
            </a:pPr>
            <a:r>
              <a:rPr lang="it-IT" sz="2400" b="1" dirty="0" smtClean="0">
                <a:latin typeface="Garamond" pitchFamily="18" charset="0"/>
              </a:rPr>
              <a:t>Datore di Lavoro</a:t>
            </a:r>
            <a:endParaRPr lang="it-IT" sz="2400" b="1" dirty="0">
              <a:latin typeface="Garamond" pitchFamily="18" charset="0"/>
            </a:endParaRP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smtClean="0">
                <a:latin typeface="Garamond" pitchFamily="18" charset="0"/>
              </a:rPr>
              <a:t>Dirigente</a:t>
            </a: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smtClean="0">
                <a:latin typeface="Garamond" pitchFamily="18" charset="0"/>
              </a:rPr>
              <a:t>Preposto</a:t>
            </a: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smtClean="0">
                <a:latin typeface="Garamond" pitchFamily="18" charset="0"/>
              </a:rPr>
              <a:t>Lavoratori</a:t>
            </a: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err="1" smtClean="0">
                <a:latin typeface="Garamond" pitchFamily="18" charset="0"/>
              </a:rPr>
              <a:t>S.P.P.</a:t>
            </a:r>
            <a:r>
              <a:rPr lang="it-IT" sz="2400" b="1" dirty="0" smtClean="0">
                <a:latin typeface="Garamond" pitchFamily="18" charset="0"/>
              </a:rPr>
              <a:t> (</a:t>
            </a:r>
            <a:r>
              <a:rPr lang="it-IT" sz="2400" b="1" dirty="0" err="1" smtClean="0">
                <a:latin typeface="Garamond" pitchFamily="18" charset="0"/>
              </a:rPr>
              <a:t>R.S.P.P.</a:t>
            </a:r>
            <a:r>
              <a:rPr lang="it-IT" sz="2400" b="1" dirty="0" smtClean="0">
                <a:latin typeface="Garamond" pitchFamily="18" charset="0"/>
              </a:rPr>
              <a:t> e </a:t>
            </a:r>
            <a:r>
              <a:rPr lang="it-IT" sz="2400" b="1" dirty="0" err="1" smtClean="0">
                <a:latin typeface="Garamond" pitchFamily="18" charset="0"/>
              </a:rPr>
              <a:t>A.S.P.P.</a:t>
            </a:r>
            <a:r>
              <a:rPr lang="it-IT" sz="2400" b="1" dirty="0" smtClean="0">
                <a:latin typeface="Garamond" pitchFamily="18" charset="0"/>
              </a:rPr>
              <a:t>)</a:t>
            </a: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err="1" smtClean="0">
                <a:latin typeface="Garamond" pitchFamily="18" charset="0"/>
              </a:rPr>
              <a:t>R.L.S</a:t>
            </a:r>
            <a:r>
              <a:rPr lang="it-IT" sz="2400" b="1" dirty="0" smtClean="0">
                <a:latin typeface="Garamond" pitchFamily="18" charset="0"/>
              </a:rPr>
              <a:t>.</a:t>
            </a:r>
          </a:p>
          <a:p>
            <a:pPr marL="2160588" indent="-352425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400" b="1" dirty="0" smtClean="0">
                <a:latin typeface="Garamond" pitchFamily="18" charset="0"/>
              </a:rPr>
              <a:t>Medico Competente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Il DPR 90/2010 (e la circolare SMM 1062) danno indicazioni specifiche per l’individuazione delle figure ambito Difesa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IL TESTO UNICO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6934200" cy="58169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it-IT" sz="2400" b="1" dirty="0" smtClean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246 comma 1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a. (1-4) circolare SMM 1062)</a:t>
            </a:r>
          </a:p>
          <a:p>
            <a:pPr marL="354013" indent="-354013" algn="just"/>
            <a:r>
              <a:rPr lang="it-IT" sz="2000" dirty="0" smtClean="0"/>
              <a:t>(1)	Si identificano i datori di lavoro nei Titolari degli organismi di </a:t>
            </a:r>
            <a:r>
              <a:rPr lang="it-IT" sz="2000" dirty="0" err="1" smtClean="0"/>
              <a:t>F.A.</a:t>
            </a:r>
            <a:r>
              <a:rPr lang="it-IT" sz="2000" dirty="0" smtClean="0"/>
              <a:t> o interforze che, ancorché non aventi qualifica dirigenziale, siano preposti ad un Comando/Ufficio avente autonomia gestionale e siano dotati di autonomi poteri decisionali e di spesa.</a:t>
            </a:r>
          </a:p>
          <a:p>
            <a:pPr marL="354013" indent="-354013" algn="just"/>
            <a:r>
              <a:rPr lang="it-IT" sz="2000" dirty="0" smtClean="0"/>
              <a:t>(2)	In deroga a quanto sopra indicato e nel rispetto delle peculiarità organizzative istituzionali che prevedono l’unicità di comando e controllo, assolvono le funzioni di datore di lavoro, limitatamente al personale dipendente, anche i dirigenti e funzionari degli organismi centrali e periferici delle aree tecnico-amministrativa, tecnico-industriale e tecnico-operativa dell’A.D. che, ancorché non siano dotati di autonomi poteri di spesa, sono però competenti a disciplinare l’organizzazione del lavoro e possiedono piena autonomia per effettuare la valutazione dei rischi</a:t>
            </a:r>
            <a:endParaRPr lang="it-IT" sz="2000" b="1" dirty="0" smtClean="0">
              <a:latin typeface="Garamond" pitchFamily="18" charset="0"/>
            </a:endParaRPr>
          </a:p>
        </p:txBody>
      </p:sp>
      <p:pic>
        <p:nvPicPr>
          <p:cNvPr id="262146" name="Picture 2" descr="http://images2.wikia.nocookie.net/__cb20100702150415/simpsons/images/6/6a/Mr_Burns_e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057401"/>
            <a:ext cx="1981199" cy="2440257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457200"/>
            <a:ext cx="69342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DATORE </a:t>
            </a:r>
            <a:r>
              <a:rPr lang="it-IT" sz="2400" b="1" dirty="0" err="1" smtClean="0">
                <a:latin typeface="Garamond" pitchFamily="18" charset="0"/>
              </a:rPr>
              <a:t>DI</a:t>
            </a:r>
            <a:r>
              <a:rPr lang="it-IT" sz="2400" b="1" dirty="0" smtClean="0">
                <a:latin typeface="Garamond" pitchFamily="18" charset="0"/>
              </a:rPr>
              <a:t>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1371600"/>
            <a:ext cx="6400800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246 comma 3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a. (4) circolare SMM 1062)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Per le </a:t>
            </a:r>
            <a:r>
              <a:rPr lang="it-IT" sz="2400" b="1" dirty="0" smtClean="0"/>
              <a:t>unità navali della Marina militare </a:t>
            </a:r>
            <a:r>
              <a:rPr lang="it-IT" sz="2400" dirty="0" smtClean="0"/>
              <a:t>e del Corpo delle capitanerie di porto, la suddetta responsabilità grava, in diversa misura, sia sul comandante, deputato all’impiego del personale dipendente e delle risorse assegnate, sia sulle autorità </a:t>
            </a:r>
            <a:r>
              <a:rPr lang="it-IT" sz="2400" dirty="0" err="1" smtClean="0"/>
              <a:t>sovraordinate</a:t>
            </a:r>
            <a:r>
              <a:rPr lang="it-IT" sz="2400" dirty="0" smtClean="0"/>
              <a:t>, competenti a disciplinare l’organizzazione del lavoro, che su quelle competenti per la fase di realizzazione e allestimento, manutenzione, condotta e addestramento, nonché ad assegnare le risorse per il soddisfacimento delle norme di sicurezza vigenti.</a:t>
            </a:r>
            <a:endParaRPr lang="it-IT" sz="2400" b="1" dirty="0" smtClean="0">
              <a:latin typeface="Garamond" pitchFamily="18" charset="0"/>
            </a:endParaRPr>
          </a:p>
        </p:txBody>
      </p:sp>
      <p:pic>
        <p:nvPicPr>
          <p:cNvPr id="327684" name="Picture 4" descr="http://upload.wikimedia.org/wikipedia/it/9/94/Mcall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00" y="2743201"/>
            <a:ext cx="2438398" cy="1828799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457200"/>
            <a:ext cx="69342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DATORE </a:t>
            </a:r>
            <a:r>
              <a:rPr lang="it-IT" sz="2400" b="1" dirty="0" err="1" smtClean="0">
                <a:latin typeface="Garamond" pitchFamily="18" charset="0"/>
              </a:rPr>
              <a:t>DI</a:t>
            </a:r>
            <a:r>
              <a:rPr lang="it-IT" sz="2400" b="1" dirty="0" smtClean="0">
                <a:latin typeface="Garamond" pitchFamily="18" charset="0"/>
              </a:rPr>
              <a:t>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PRIMO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4191000"/>
            <a:ext cx="8610600" cy="120032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N.B.: Escluse le malattie professionali, gli infortuni in itinere e il lavoro irregolare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95600" y="2208074"/>
            <a:ext cx="3429000" cy="1754326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45 MLD </a:t>
            </a:r>
            <a:r>
              <a:rPr lang="it-IT" sz="2400" b="1" dirty="0" err="1" smtClean="0">
                <a:latin typeface="Garamond" pitchFamily="18" charset="0"/>
              </a:rPr>
              <a:t>DI</a:t>
            </a:r>
            <a:r>
              <a:rPr lang="it-IT" sz="2400" b="1" dirty="0" smtClean="0">
                <a:latin typeface="Garamond" pitchFamily="18" charset="0"/>
              </a:rPr>
              <a:t> EURO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3% PIL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10 IMU PRIMA CASA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6934200" cy="433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247 comma 1. a)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b. circolare SMM 1062)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Il lavoratore militare o civile che, ancorché non dotato di qualifica dirigenziale, in ragione delle competenze professionali e dei poteri gerarchici e funzionali attribuiti e in relazione all’effettivo elevato livello di autonomia, sia responsabile di unità organizzative con rilevanza interna o esterna dell’Amministrazione della difesa e, in tale veste, attua le direttive del datore di lavoro organizzando l'attività lavorativa e vigilando su di essa;</a:t>
            </a:r>
            <a:endParaRPr lang="it-IT" sz="2400" b="1" dirty="0" smtClean="0">
              <a:latin typeface="Garamond" pitchFamily="18" charset="0"/>
            </a:endParaRPr>
          </a:p>
        </p:txBody>
      </p:sp>
      <p:pic>
        <p:nvPicPr>
          <p:cNvPr id="260098" name="Picture 2" descr="File:Waylon Smithers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282" y="1752600"/>
            <a:ext cx="2442718" cy="449580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457200"/>
            <a:ext cx="69342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DIRIGENTE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463219"/>
            <a:ext cx="6934200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247 comma 1. b)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b. circolare SMM 1062)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Il lavoratore militare o civile cui, in ragione delle competenze professionali e nei limiti di poteri gerarchici e funzionali adeguati alla natura dell'incarico conferitogli, fanno capo doveri di sovrintendere e sorvegliare direttamente le attività lavorative del personale dipendente, con cui intercorre un rapporto d’impiego immediato, anche temporaneo, e garantisce l'attuazione delle direttive ricevute, controllandone la corretta esecuzione ed esercitando un funzionale potere di iniziativa.</a:t>
            </a:r>
            <a:endParaRPr lang="it-IT" sz="2400" b="1" dirty="0" smtClean="0">
              <a:latin typeface="Garamond" pitchFamily="18" charset="0"/>
            </a:endParaRPr>
          </a:p>
        </p:txBody>
      </p:sp>
      <p:pic>
        <p:nvPicPr>
          <p:cNvPr id="259074" name="Picture 2" descr="Carl Car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33600"/>
            <a:ext cx="1905000" cy="3295651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457200"/>
            <a:ext cx="69342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PREPOSTO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6800" y="457200"/>
            <a:ext cx="6934200" cy="2934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LAVORATORI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8000" b="1" dirty="0" smtClean="0">
                <a:latin typeface="Garamond" pitchFamily="18" charset="0"/>
              </a:rPr>
              <a:t>?</a:t>
            </a:r>
          </a:p>
        </p:txBody>
      </p:sp>
      <p:pic>
        <p:nvPicPr>
          <p:cNvPr id="258050" name="Picture 2" descr="http://www.mentecritica.net/wp-content/uploads/homer-simpson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2857500" cy="2933701"/>
          </a:xfrm>
          <a:prstGeom prst="rect">
            <a:avLst/>
          </a:prstGeom>
          <a:noFill/>
        </p:spPr>
      </p:pic>
      <p:pic>
        <p:nvPicPr>
          <p:cNvPr id="324610" name="Picture 2" descr="http://lapoesiaelospirito.files.wordpress.com/2012/03/28362815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33850" cy="291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225689"/>
            <a:ext cx="69342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SERVIZIO PREVENZIONE E PROTEZIONE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249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c. circolare SMM 1062)</a:t>
            </a:r>
          </a:p>
          <a:p>
            <a:pPr algn="just"/>
            <a:r>
              <a:rPr lang="it-IT" sz="2400" dirty="0" smtClean="0"/>
              <a:t>Il servizio di prevenzione e protezione dai rischi di lavoro, costituisce l’insieme delle persone e dei mezzi preposti all’attività di prevenzione e protezione dai rischi professionali per i lavoratori.</a:t>
            </a:r>
          </a:p>
          <a:p>
            <a:pPr algn="just"/>
            <a:r>
              <a:rPr lang="it-IT" sz="2400" dirty="0" smtClean="0"/>
              <a:t>Il servizio deve essere istituito ed organizzato, a cura del Titolare “datore di lavoro”, all’interno di tutti i Comandi ed Enti in ottemperanza ai criteri elencati nell’art. 249 del T.U. e costituito esclusivamente da personale militare e/o civile dell’A.D. in possesso delle capacità e dei requisiti professionali di cui all’art. 32 del </a:t>
            </a:r>
            <a:r>
              <a:rPr lang="it-IT" sz="2400" dirty="0" err="1" smtClean="0"/>
              <a:t>D.Lgs.</a:t>
            </a:r>
            <a:r>
              <a:rPr lang="it-IT" sz="2400" dirty="0" smtClean="0"/>
              <a:t> 81/08, nonché di adeguato livello di sicurezza (NOS).</a:t>
            </a:r>
            <a:endParaRPr lang="it-IT" sz="2400" b="1" dirty="0" smtClean="0">
              <a:latin typeface="Garamond" pitchFamily="18" charset="0"/>
            </a:endParaRPr>
          </a:p>
        </p:txBody>
      </p:sp>
      <p:pic>
        <p:nvPicPr>
          <p:cNvPr id="257026" name="Picture 2" descr="http://www.robotvsbadger.com/wp-content/uploads/2010/02/homer-simpson-asleep-at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752600"/>
            <a:ext cx="189891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1202353"/>
            <a:ext cx="6934200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SERVIZIO PREVENZIONE E PROTEZIONE</a:t>
            </a:r>
          </a:p>
          <a:p>
            <a:pPr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Responsabile e addetti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d. circolare SMM 1062)</a:t>
            </a:r>
          </a:p>
          <a:p>
            <a:pPr algn="just"/>
            <a:endParaRPr lang="it-IT" dirty="0" smtClean="0"/>
          </a:p>
          <a:p>
            <a:pPr algn="just"/>
            <a:r>
              <a:rPr lang="it-IT" sz="2200" dirty="0" smtClean="0"/>
              <a:t>Il RSPP è la persona in possesso delle capacità e dei requisiti professionali indicati all’art. 32 del </a:t>
            </a:r>
            <a:r>
              <a:rPr lang="it-IT" sz="2200" dirty="0" err="1" smtClean="0"/>
              <a:t>D.Lgs.</a:t>
            </a:r>
            <a:r>
              <a:rPr lang="it-IT" sz="2200" dirty="0" smtClean="0"/>
              <a:t> 81/08, designata dal datore di lavoro, a cui risponde, per dirigere il servizio di prevenzione e protezione dai rischi.</a:t>
            </a:r>
          </a:p>
          <a:p>
            <a:pPr algn="just"/>
            <a:r>
              <a:rPr lang="it-IT" sz="2200" dirty="0" smtClean="0"/>
              <a:t>A bordo delle </a:t>
            </a:r>
            <a:r>
              <a:rPr lang="it-IT" sz="2200" dirty="0" err="1" smtClean="0"/>
              <a:t>UU.NN.</a:t>
            </a:r>
            <a:r>
              <a:rPr lang="it-IT" sz="2200" dirty="0" smtClean="0"/>
              <a:t>, in conformità con le indicazioni contenute nel Capitolo 10, la designazione del RSPP, che coincide con il Comandante in </a:t>
            </a:r>
            <a:r>
              <a:rPr lang="it-IT" sz="2200" dirty="0" err="1" smtClean="0"/>
              <a:t>II^</a:t>
            </a:r>
            <a:r>
              <a:rPr lang="it-IT" sz="2200" dirty="0" smtClean="0"/>
              <a:t>, è effettuata con l’ordine di movimento di MARIUGP.</a:t>
            </a:r>
          </a:p>
          <a:p>
            <a:pPr algn="just"/>
            <a:r>
              <a:rPr lang="it-IT" sz="2200" dirty="0" smtClean="0"/>
              <a:t>Sono Addetti al servizio di prevenzione e protezione le persone in possesso delle capacità e dei requisiti professionali indicati nel medesimo art. 32, sempre designate dal datore di lavoro.</a:t>
            </a:r>
            <a:endParaRPr lang="it-IT" sz="22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6629400" cy="4678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RAPPRESENTANTE DEI LAVORATORI PER LA SICUREZZA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250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e. circolare SMM 1062)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È la persona eletta o designata per rappresentare i lavoratori per quanto concerne gli aspetti della salute e della sicurezza durante il lavoro. Sono designati dal datore di lavoro su proposta non vincolante degli organi della rappresentanza militare.</a:t>
            </a:r>
          </a:p>
          <a:p>
            <a:pPr algn="just"/>
            <a:r>
              <a:rPr lang="it-IT" sz="2400" dirty="0" smtClean="0"/>
              <a:t>Devono essere in possesso dei requisiti previsti.</a:t>
            </a:r>
          </a:p>
          <a:p>
            <a:endParaRPr lang="it-IT" sz="2200" b="1" dirty="0" smtClean="0">
              <a:latin typeface="Garamond" pitchFamily="18" charset="0"/>
            </a:endParaRPr>
          </a:p>
        </p:txBody>
      </p:sp>
      <p:pic>
        <p:nvPicPr>
          <p:cNvPr id="254980" name="Picture 4" descr="http://upload.wikimedia.org/wikipedia/en/thumb/3/3e/FatTony.png/190px-FatT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743200"/>
            <a:ext cx="180975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" y="1371600"/>
            <a:ext cx="6934200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MEDICO COMPETENTE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257 DPR 90/2010)</a:t>
            </a:r>
          </a:p>
          <a:p>
            <a:pPr algn="ctr">
              <a:spcBef>
                <a:spcPts val="0"/>
              </a:spcBef>
            </a:pPr>
            <a:r>
              <a:rPr lang="it-IT" sz="1800" b="1" dirty="0" smtClean="0">
                <a:latin typeface="Garamond" pitchFamily="18" charset="0"/>
              </a:rPr>
              <a:t>(art 103 f. circolare SMM 1062)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Medico in possesso di uno dei titoli e dei requisiti formativi e professionali di cui all’art. 38 del </a:t>
            </a:r>
            <a:r>
              <a:rPr lang="it-IT" sz="2400" dirty="0" err="1" smtClean="0"/>
              <a:t>D.Lgs.</a:t>
            </a:r>
            <a:r>
              <a:rPr lang="it-IT" sz="2400" dirty="0" smtClean="0"/>
              <a:t> 81/08, che collabora con il datore di lavoro alla valutazione dei rischi ed alla elaborazione del relativo documento. E’ designato dalla Direzione di Sanità competente per territorio/area e formalmente incaricato dal datore di lavoro per effettuare la sorveglianza sanitaria e per tutti gli altri compiti previsti dal Decreto.</a:t>
            </a:r>
            <a:endParaRPr lang="it-IT" sz="2200" b="1" dirty="0" smtClean="0">
              <a:latin typeface="Garamond" pitchFamily="18" charset="0"/>
            </a:endParaRPr>
          </a:p>
        </p:txBody>
      </p:sp>
      <p:pic>
        <p:nvPicPr>
          <p:cNvPr id="253954" name="Picture 2" descr="http://upload.wikimedia.org/wikipedia/en/thumb/b/b6/Dr_Nick.png/222px-Dr_Ni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1828800"/>
            <a:ext cx="21145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143000" y="1524000"/>
            <a:ext cx="70866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2400" b="1" dirty="0" smtClean="0">
                <a:latin typeface="Garamond" pitchFamily="18" charset="0"/>
              </a:rPr>
              <a:t>PRINCIPALI FIGURE INDIVIDUATE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866775" y="2438400"/>
            <a:ext cx="7362825" cy="3956050"/>
            <a:chOff x="609600" y="908050"/>
            <a:chExt cx="7362825" cy="5715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143000" y="1143000"/>
              <a:ext cx="2438400" cy="12192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33425" y="1348371"/>
              <a:ext cx="26670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it-IT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      DATORE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it-IT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   </a:t>
              </a:r>
              <a:r>
                <a:rPr lang="it-IT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DI</a:t>
              </a:r>
              <a:r>
                <a:rPr lang="it-IT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LAVORO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905000" y="24384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43000" y="3200400"/>
              <a:ext cx="2438400" cy="12192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62000" y="3439896"/>
              <a:ext cx="26670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it-IT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   DIRIGENTI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it-IT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    PREPOSTI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905000" y="44958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43000" y="5257800"/>
              <a:ext cx="2438400" cy="12192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9600" y="5715000"/>
              <a:ext cx="289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it-IT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   LAVORATORI</a:t>
              </a: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724400" y="1143000"/>
              <a:ext cx="3048000" cy="1219200"/>
              <a:chOff x="2976" y="720"/>
              <a:chExt cx="1920" cy="768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360" y="720"/>
                <a:ext cx="1536" cy="76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008"/>
                <a:ext cx="168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it-IT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             SPP</a:t>
                </a: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4924425" y="3200400"/>
              <a:ext cx="2847975" cy="1219200"/>
              <a:chOff x="3102" y="2016"/>
              <a:chExt cx="1794" cy="768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1536" cy="76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102" y="2098"/>
                <a:ext cx="1680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it-IT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             MEDICO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it-IT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         COMPETENTE</a:t>
                </a:r>
              </a:p>
            </p:txBody>
          </p:sp>
        </p:grp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5562600" y="24384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4724400" y="5257800"/>
              <a:ext cx="3048000" cy="1219200"/>
              <a:chOff x="2976" y="3312"/>
              <a:chExt cx="1920" cy="768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360" y="3312"/>
                <a:ext cx="1536" cy="76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976" y="3600"/>
                <a:ext cx="168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it-IT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              RLS</a:t>
                </a:r>
              </a:p>
            </p:txBody>
          </p:sp>
        </p:grp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5638800" y="44958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flipV="1">
              <a:off x="6629400" y="44958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flipV="1">
              <a:off x="6629400" y="2438400"/>
              <a:ext cx="838200" cy="685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76825" y="908050"/>
              <a:ext cx="2895600" cy="5715000"/>
            </a:xfrm>
            <a:prstGeom prst="rect">
              <a:avLst/>
            </a:prstGeom>
            <a:noFill/>
            <a:ln w="76200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" name="Freccia bidirezionale orizzontale 31"/>
          <p:cNvSpPr/>
          <p:nvPr/>
        </p:nvSpPr>
        <p:spPr bwMode="auto">
          <a:xfrm>
            <a:off x="4114800" y="3048000"/>
            <a:ext cx="914400" cy="492443"/>
          </a:xfrm>
          <a:prstGeom prst="leftRightArrow">
            <a:avLst>
              <a:gd name="adj1" fmla="val 37148"/>
              <a:gd name="adj2" fmla="val 42481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Freccia bidirezionale orizzontale 32"/>
          <p:cNvSpPr/>
          <p:nvPr/>
        </p:nvSpPr>
        <p:spPr bwMode="auto">
          <a:xfrm>
            <a:off x="4114800" y="5832157"/>
            <a:ext cx="914400" cy="492443"/>
          </a:xfrm>
          <a:prstGeom prst="leftRightArrow">
            <a:avLst>
              <a:gd name="adj1" fmla="val 37148"/>
              <a:gd name="adj2" fmla="val 42481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Freccia a sinistra 30"/>
          <p:cNvSpPr/>
          <p:nvPr/>
        </p:nvSpPr>
        <p:spPr bwMode="auto">
          <a:xfrm rot="3217287">
            <a:off x="3560383" y="4227232"/>
            <a:ext cx="2365031" cy="672525"/>
          </a:xfrm>
          <a:prstGeom prst="leftArrow">
            <a:avLst>
              <a:gd name="adj1" fmla="val 23975"/>
              <a:gd name="adj2" fmla="val 61252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52400" y="3886200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hanno il dovere di </a:t>
            </a:r>
          </a:p>
          <a:p>
            <a:pPr algn="ctr">
              <a:defRPr/>
            </a:pPr>
            <a:r>
              <a:rPr lang="it-IT" b="1" dirty="0" smtClean="0">
                <a:latin typeface="Century Gothic" pitchFamily="34" charset="0"/>
              </a:rPr>
              <a:t>attuazione</a:t>
            </a:r>
          </a:p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degli obblighi e degli</a:t>
            </a:r>
          </a:p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adempimenti di sicurezza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79388" y="2438400"/>
            <a:ext cx="3744912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entury Gothic" pitchFamily="34" charset="0"/>
              </a:rPr>
              <a:t>Il Datore di lavoro</a:t>
            </a:r>
          </a:p>
          <a:p>
            <a:pPr algn="ctr">
              <a:spcBef>
                <a:spcPct val="50000"/>
              </a:spcBef>
            </a:pPr>
            <a:endParaRPr lang="en-GB">
              <a:latin typeface="Century Gothic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924300" y="2438400"/>
            <a:ext cx="1993900" cy="707886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entury Gothic" pitchFamily="34" charset="0"/>
              </a:rPr>
              <a:t>I Dirigenti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(capigruppo)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918200" y="2438400"/>
            <a:ext cx="2997200" cy="707886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entury Gothic" pitchFamily="34" charset="0"/>
              </a:rPr>
              <a:t>I preposti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(responsabili dei servizi)</a:t>
            </a:r>
            <a:endParaRPr lang="en-GB">
              <a:latin typeface="Century Gothic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152400" y="3124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esercita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886200" y="3124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organizzano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943600" y="3124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entury Gothic" pitchFamily="34" charset="0"/>
              </a:rPr>
              <a:t>sovrintendono</a:t>
            </a:r>
            <a:endParaRPr lang="en-GB">
              <a:latin typeface="Century Gothic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066800" y="53340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sull’attuazione degli obblighi</a:t>
            </a:r>
          </a:p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e degli adempimenti di sicurezza</a:t>
            </a:r>
          </a:p>
          <a:p>
            <a:pPr algn="ctr">
              <a:defRPr/>
            </a:pPr>
            <a:r>
              <a:rPr lang="it-IT" dirty="0" smtClean="0">
                <a:latin typeface="Century Gothic" pitchFamily="34" charset="0"/>
              </a:rPr>
              <a:t>(c.d. </a:t>
            </a:r>
            <a:r>
              <a:rPr lang="it-IT" b="1" dirty="0" smtClean="0">
                <a:latin typeface="Century Gothic" pitchFamily="34" charset="0"/>
              </a:rPr>
              <a:t>vigilanza oggettiva</a:t>
            </a:r>
            <a:r>
              <a:rPr lang="it-IT" dirty="0" smtClean="0">
                <a:latin typeface="Century Gothic" pitchFamily="34" charset="0"/>
              </a:rPr>
              <a:t>)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600200" y="3200400"/>
            <a:ext cx="0" cy="7620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2895600" y="3200400"/>
            <a:ext cx="1143000" cy="7620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6477000" y="3200400"/>
            <a:ext cx="228600" cy="9906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5791200" y="3886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entury Gothic" pitchFamily="34" charset="0"/>
              </a:rPr>
              <a:t>hanno il dovere di </a:t>
            </a:r>
          </a:p>
          <a:p>
            <a:pPr algn="ctr">
              <a:defRPr/>
            </a:pPr>
            <a:r>
              <a:rPr lang="en-US" b="1">
                <a:latin typeface="Century Gothic" pitchFamily="34" charset="0"/>
              </a:rPr>
              <a:t>vigilanza</a:t>
            </a:r>
            <a:endParaRPr lang="en-GB">
              <a:latin typeface="Century Gothic" pitchFamily="34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4800600" y="5334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entury Gothic" pitchFamily="34" charset="0"/>
              </a:rPr>
              <a:t>sull’osservanza da parte</a:t>
            </a:r>
          </a:p>
          <a:p>
            <a:pPr algn="ctr">
              <a:defRPr/>
            </a:pPr>
            <a:r>
              <a:rPr lang="en-US">
                <a:latin typeface="Century Gothic" pitchFamily="34" charset="0"/>
              </a:rPr>
              <a:t>dei singoli lavoratori</a:t>
            </a:r>
          </a:p>
          <a:p>
            <a:pPr algn="ctr">
              <a:defRPr/>
            </a:pPr>
            <a:r>
              <a:rPr lang="en-US">
                <a:latin typeface="Century Gothic" pitchFamily="34" charset="0"/>
              </a:rPr>
              <a:t>(c.d. </a:t>
            </a:r>
            <a:r>
              <a:rPr lang="en-US" b="1">
                <a:latin typeface="Century Gothic" pitchFamily="34" charset="0"/>
              </a:rPr>
              <a:t>vigilanza soggettiva</a:t>
            </a:r>
            <a:r>
              <a:rPr lang="en-US">
                <a:latin typeface="Century Gothic" pitchFamily="34" charset="0"/>
              </a:rPr>
              <a:t>)</a:t>
            </a:r>
            <a:endParaRPr lang="en-GB">
              <a:latin typeface="Century Gothic" pitchFamily="34" charset="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 flipH="1">
            <a:off x="4038600" y="4648200"/>
            <a:ext cx="2590800" cy="7620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46" name="Picture 25" descr="ufficio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4038600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524000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DI DATORE DI LAVORO, DIRIGENTI, PREPOSTI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H="1">
            <a:off x="7315200" y="4876800"/>
            <a:ext cx="0" cy="6096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DEL DATORE DI LAVORO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2116991"/>
            <a:ext cx="6705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 </a:t>
            </a:r>
            <a:r>
              <a:rPr lang="it-IT" sz="2000" b="1" dirty="0" err="1" smtClean="0">
                <a:latin typeface="Garamond" pitchFamily="18" charset="0"/>
              </a:rPr>
              <a:t>Lgs</a:t>
            </a:r>
            <a:r>
              <a:rPr lang="it-IT" sz="2000" b="1" dirty="0" smtClean="0">
                <a:latin typeface="Garamond" pitchFamily="18" charset="0"/>
              </a:rPr>
              <a:t>. 81/2008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17: Obblighi del Datore di lavoro non delegabili</a:t>
            </a:r>
          </a:p>
          <a:p>
            <a:pPr marL="808038" indent="-808038"/>
            <a:endParaRPr lang="it-IT" sz="2400" i="1" dirty="0" smtClean="0">
              <a:latin typeface="Garamond" pitchFamily="18" charset="0"/>
            </a:endParaRPr>
          </a:p>
          <a:p>
            <a:r>
              <a:rPr lang="it-IT" sz="2400" dirty="0" smtClean="0">
                <a:latin typeface="Garamond" pitchFamily="18" charset="0"/>
              </a:rPr>
              <a:t>Il datore di lavoro non può delegare le seguenti attività:</a:t>
            </a:r>
          </a:p>
          <a:p>
            <a:pPr marL="457200" indent="-457200">
              <a:buAutoNum type="alphaLcParenR"/>
            </a:pPr>
            <a:r>
              <a:rPr lang="it-IT" sz="2400" dirty="0" smtClean="0">
                <a:latin typeface="Garamond" pitchFamily="18" charset="0"/>
              </a:rPr>
              <a:t>la valutazione di tutti i rischi con la conseguente elaborazione del documento di valutazione dei rischi</a:t>
            </a:r>
          </a:p>
          <a:p>
            <a:pPr marL="457200" indent="-457200">
              <a:buAutoNum type="alphaLcParenR"/>
            </a:pPr>
            <a:endParaRPr lang="it-IT" sz="2400" dirty="0" smtClean="0">
              <a:latin typeface="Garamond" pitchFamily="18" charset="0"/>
            </a:endParaRPr>
          </a:p>
          <a:p>
            <a:pPr marL="457200" indent="-457200">
              <a:buAutoNum type="alphaLcParenR"/>
            </a:pPr>
            <a:r>
              <a:rPr lang="it-IT" sz="2400" dirty="0" smtClean="0">
                <a:latin typeface="Garamond" pitchFamily="18" charset="0"/>
              </a:rPr>
              <a:t>la designazione del responsabile del servizio di prevenzione e protezione dai rischi;</a:t>
            </a:r>
          </a:p>
        </p:txBody>
      </p:sp>
      <p:pic>
        <p:nvPicPr>
          <p:cNvPr id="5" name="Picture 2" descr="http://www.polime.it/sites/default/files/image/s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2373892" cy="1219200"/>
          </a:xfrm>
          <a:prstGeom prst="rect">
            <a:avLst/>
          </a:prstGeom>
          <a:noFill/>
        </p:spPr>
      </p:pic>
      <p:pic>
        <p:nvPicPr>
          <p:cNvPr id="6" name="Picture 6" descr="http://www.assoperiti.vi.it/wp-content/uploads/2013/01/diagramma_valutazione_rischio_adat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3810000"/>
            <a:ext cx="2200275" cy="1066800"/>
          </a:xfrm>
          <a:prstGeom prst="rect">
            <a:avLst/>
          </a:prstGeom>
          <a:noFill/>
        </p:spPr>
      </p:pic>
      <p:pic>
        <p:nvPicPr>
          <p:cNvPr id="317442" name="Picture 2" descr="http://b-i.forbesimg.com/davidewalt/files/2013/07/c-montgomery-bur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0"/>
            <a:ext cx="1654342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84582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b="1" i="1" dirty="0" err="1" smtClean="0"/>
              <a:t>D.Lgs.</a:t>
            </a:r>
            <a:r>
              <a:rPr lang="it-IT" sz="2200" b="1" i="1" dirty="0" smtClean="0"/>
              <a:t> 81/08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/>
              <a:t>Articolo 37 - Formazione dei lavoratori e dei loro rappresentanti</a:t>
            </a:r>
            <a:endParaRPr lang="it-IT" sz="2200" b="1" dirty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2438400"/>
            <a:ext cx="69342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just"/>
            <a:r>
              <a:rPr lang="it-IT" sz="2000" dirty="0" smtClean="0"/>
              <a:t>1. Il datore di lavoro assicura che ciascun lavoratore riceva una </a:t>
            </a:r>
            <a:r>
              <a:rPr lang="it-IT" sz="2000" b="1" dirty="0" smtClean="0"/>
              <a:t>formazione sufficiente ed adeguata in materia di salute e sicurezza</a:t>
            </a:r>
            <a:r>
              <a:rPr lang="it-IT" sz="2000" dirty="0" smtClean="0"/>
              <a:t>, anche rispetto alle conoscenze linguistiche, con particolare riferimento a:</a:t>
            </a:r>
          </a:p>
          <a:p>
            <a:pPr marL="266700" algn="just"/>
            <a:r>
              <a:rPr lang="it-IT" sz="2000" i="1" dirty="0" smtClean="0"/>
              <a:t>a) concetti di rischio, danno, prevenzione, protezione, organizzazione della prevenzione aziendale, diritti e </a:t>
            </a:r>
            <a:r>
              <a:rPr lang="it-IT" sz="2000" dirty="0" smtClean="0"/>
              <a:t>doveri dei vari soggetti aziendali, organi di vigilanza, controllo, assistenza;</a:t>
            </a:r>
          </a:p>
          <a:p>
            <a:pPr marL="266700" algn="just"/>
            <a:r>
              <a:rPr lang="it-IT" sz="2000" i="1" dirty="0" smtClean="0"/>
              <a:t>b) rischi riferiti alle mansioni e ai possibili danni e alle conseguenti misure e procedure di prevenzione e </a:t>
            </a:r>
            <a:r>
              <a:rPr lang="it-IT" sz="2000" dirty="0" smtClean="0"/>
              <a:t>protezione caratteristici del settore o comparto di appartenenza dell’azienda.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6243935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 dirty="0" smtClean="0"/>
              <a:t>SANZIONI: Arresto da 2 a 4 mesi o ammenda da 1200 a 5200 €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7" name="Picture 2" descr="http://www.uilpa.it/images/stories/Varie/formazi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76" y="2581926"/>
            <a:ext cx="1838324" cy="1609074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DEL DATORE DI LAVORO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1828800"/>
            <a:ext cx="6172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 </a:t>
            </a:r>
            <a:r>
              <a:rPr lang="it-IT" sz="2000" b="1" dirty="0" err="1" smtClean="0">
                <a:latin typeface="Garamond" pitchFamily="18" charset="0"/>
              </a:rPr>
              <a:t>Lgs</a:t>
            </a:r>
            <a:r>
              <a:rPr lang="it-IT" sz="2000" b="1" dirty="0" smtClean="0">
                <a:latin typeface="Garamond" pitchFamily="18" charset="0"/>
              </a:rPr>
              <a:t>. 81/2008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28: Valutazione dei rischi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000" dirty="0" smtClean="0"/>
              <a:t>La valutazione dei rischi deve riguardare tutti i rischi per la sicurezza e la salute dei lavoratori, ivi compresi quelli riguardanti gruppi di lavoratori esposti a rischi particolari, tra cui anche quelli collegati allo stress lavoro-correlato, anche nella scelta delle attrezzature di lavoro e delle sostanze o dei preparati chimici impiegati, nonché nella sistemazione dei luoghi di lavoro.</a:t>
            </a:r>
          </a:p>
          <a:p>
            <a:r>
              <a:rPr lang="it-IT" sz="2000" dirty="0" smtClean="0">
                <a:latin typeface="Garamond" pitchFamily="18" charset="0"/>
              </a:rPr>
              <a:t>A conclusione della valutazione deve essere redatto il Documento di Valutazione dei Rischi (</a:t>
            </a:r>
            <a:r>
              <a:rPr lang="it-IT" sz="2000" b="1" dirty="0" smtClean="0">
                <a:latin typeface="Garamond" pitchFamily="18" charset="0"/>
              </a:rPr>
              <a:t>DVR</a:t>
            </a:r>
            <a:r>
              <a:rPr lang="it-IT" sz="2000" dirty="0" smtClean="0">
                <a:latin typeface="Garamond" pitchFamily="18" charset="0"/>
              </a:rPr>
              <a:t>)</a:t>
            </a:r>
          </a:p>
        </p:txBody>
      </p:sp>
      <p:pic>
        <p:nvPicPr>
          <p:cNvPr id="216066" name="Picture 2" descr="http://news.pmiservizi.it/wp-content/uploads/2012/11/valutazione-rischi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2133600" cy="2133600"/>
          </a:xfrm>
          <a:prstGeom prst="rect">
            <a:avLst/>
          </a:prstGeom>
          <a:noFill/>
        </p:spPr>
      </p:pic>
      <p:pic>
        <p:nvPicPr>
          <p:cNvPr id="216068" name="Picture 4" descr="http://1.bp.blogspot.com/-sk0AIxy_RbA/T3B5aMcd5uI/AAAAAAAAADk/AUEOAc6snV4/s1600/DOCUMENTO+DI+VALUTAZIONE+DEI+RIS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2179583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OBBLIGHI DEL DATORE DI LAVORO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E DEL DIRIGENTE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1000" y="1785640"/>
            <a:ext cx="617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 </a:t>
            </a:r>
            <a:r>
              <a:rPr lang="it-IT" sz="2000" b="1" dirty="0" err="1" smtClean="0">
                <a:latin typeface="Garamond" pitchFamily="18" charset="0"/>
              </a:rPr>
              <a:t>Lgs</a:t>
            </a:r>
            <a:r>
              <a:rPr lang="it-IT" sz="2000" b="1" dirty="0" smtClean="0">
                <a:latin typeface="Garamond" pitchFamily="18" charset="0"/>
              </a:rPr>
              <a:t>. 81/2008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18: Obblighi del Datore di lavoro e del Dirigente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Nominare il medico competente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Designare i lavoratori addetti alla lotta antincendio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Affidare i compiti in base allo stato di salute dei lavoratori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Fornire i necessari e idonei DPI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Fare in modo che solo il personale addestrato acceda ad attività a rischio</a:t>
            </a:r>
          </a:p>
        </p:txBody>
      </p:sp>
      <p:pic>
        <p:nvPicPr>
          <p:cNvPr id="5" name="Picture 2" descr="http://b-i.forbesimg.com/davidewalt/files/2013/07/c-montgomery-bu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0"/>
            <a:ext cx="1654342" cy="2095500"/>
          </a:xfrm>
          <a:prstGeom prst="rect">
            <a:avLst/>
          </a:prstGeom>
          <a:noFill/>
        </p:spPr>
      </p:pic>
      <p:pic>
        <p:nvPicPr>
          <p:cNvPr id="316418" name="Picture 2" descr="http://trialx.com/curetalk/wp-content/blogs.dir/7/files/2012/04/cities/Smithers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058" y="3962400"/>
            <a:ext cx="169374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OBBLIGHI DEL DATORE DI LAVORO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E DEL DIRIGENTE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1000" y="1785640"/>
            <a:ext cx="6019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 </a:t>
            </a:r>
            <a:r>
              <a:rPr lang="it-IT" sz="2000" b="1" dirty="0" err="1" smtClean="0">
                <a:latin typeface="Garamond" pitchFamily="18" charset="0"/>
              </a:rPr>
              <a:t>Lgs</a:t>
            </a:r>
            <a:r>
              <a:rPr lang="it-IT" sz="2000" b="1" dirty="0" smtClean="0">
                <a:latin typeface="Garamond" pitchFamily="18" charset="0"/>
              </a:rPr>
              <a:t>. 81/2008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18: Obblighi del Datore di lavoro e del Dirigente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Richiedere ai lavoratori l’</a:t>
            </a:r>
            <a:r>
              <a:rPr lang="it-IT" sz="2200" dirty="0" err="1" smtClean="0">
                <a:latin typeface="Garamond" pitchFamily="18" charset="0"/>
              </a:rPr>
              <a:t>asservanza</a:t>
            </a:r>
            <a:r>
              <a:rPr lang="it-IT" sz="2200" dirty="0" smtClean="0">
                <a:latin typeface="Garamond" pitchFamily="18" charset="0"/>
              </a:rPr>
              <a:t> delle norme e delle disposizioni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Inviare i lavoratori alla visita medica entro le scadenze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Dare istruzioni per le procedure di evacuazione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Adempiere agli obblighi di formazione ed informazione dei lavoratori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Elabora il DUVRI</a:t>
            </a:r>
          </a:p>
          <a:p>
            <a:pPr marL="354013" indent="-354013">
              <a:buFont typeface="Garamond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Convocare la riunione periodica</a:t>
            </a:r>
          </a:p>
        </p:txBody>
      </p:sp>
      <p:pic>
        <p:nvPicPr>
          <p:cNvPr id="5" name="Picture 2" descr="http://b-i.forbesimg.com/davidewalt/files/2013/07/c-montgomery-bu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0"/>
            <a:ext cx="1654342" cy="2095500"/>
          </a:xfrm>
          <a:prstGeom prst="rect">
            <a:avLst/>
          </a:prstGeom>
          <a:noFill/>
        </p:spPr>
      </p:pic>
      <p:pic>
        <p:nvPicPr>
          <p:cNvPr id="6" name="Picture 2" descr="http://trialx.com/curetalk/wp-content/blogs.dir/7/files/2012/04/cities/Smithers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058" y="3962400"/>
            <a:ext cx="169374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81000" y="1828800"/>
            <a:ext cx="6324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 </a:t>
            </a:r>
            <a:r>
              <a:rPr lang="it-IT" sz="2000" b="1" dirty="0" err="1" smtClean="0">
                <a:latin typeface="Garamond" pitchFamily="18" charset="0"/>
              </a:rPr>
              <a:t>Lgs</a:t>
            </a:r>
            <a:r>
              <a:rPr lang="it-IT" sz="2000" b="1" dirty="0" smtClean="0">
                <a:latin typeface="Garamond" pitchFamily="18" charset="0"/>
              </a:rPr>
              <a:t>. 81/2008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18: Obblighi del Datore di lavoro e del Dirigente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000" dirty="0" smtClean="0">
                <a:latin typeface="Garamond" pitchFamily="18" charset="0"/>
              </a:rPr>
              <a:t>Gli obblighi relativi agli interventi strutturali e di manutenzione necessari per assicurare, la sicurezza dei locali e degli </a:t>
            </a:r>
            <a:r>
              <a:rPr lang="it-IT" sz="2000" b="1" dirty="0" smtClean="0">
                <a:latin typeface="Garamond" pitchFamily="18" charset="0"/>
              </a:rPr>
              <a:t>edifici assegnati in uso a pubbliche amministrazioni </a:t>
            </a:r>
            <a:r>
              <a:rPr lang="it-IT" sz="2000" dirty="0" smtClean="0">
                <a:latin typeface="Garamond" pitchFamily="18" charset="0"/>
              </a:rPr>
              <a:t>o a pubblici uffici, ivi comprese le istituzioni scolastiche ed educative, restano a carico dell’amministrazione tenuta, per effetto di norme o convenzioni, alla loro fornitura e manutenzione. In tale caso gli obblighi previsti dal presente Decreto Legislativo, relativamente ai predetti interventi, si intendono assolti, da parte dei dirigenti o funzionari preposti agli uffici interessati, con la </a:t>
            </a:r>
            <a:r>
              <a:rPr lang="it-IT" sz="2000" b="1" dirty="0" smtClean="0">
                <a:latin typeface="Garamond" pitchFamily="18" charset="0"/>
              </a:rPr>
              <a:t>richiesta del loro adempimento all’amministrazione competente</a:t>
            </a:r>
            <a:r>
              <a:rPr lang="it-IT" sz="2000" dirty="0" smtClean="0">
                <a:latin typeface="Garamond" pitchFamily="18" charset="0"/>
              </a:rPr>
              <a:t> o al soggetto che ne ha l’obbligo giuridico.</a:t>
            </a:r>
            <a:endParaRPr lang="it-IT" sz="2000" i="1" dirty="0" smtClean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OBBLIGHI DEL DATORE DI LAVORO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latin typeface="Garamond" pitchFamily="18" charset="0"/>
              </a:rPr>
              <a:t>E DEL DIRIGENTE</a:t>
            </a:r>
            <a:endParaRPr lang="en-GB" sz="2400" b="1" dirty="0" smtClean="0">
              <a:latin typeface="Garamond" pitchFamily="18" charset="0"/>
            </a:endParaRPr>
          </a:p>
        </p:txBody>
      </p:sp>
      <p:pic>
        <p:nvPicPr>
          <p:cNvPr id="315394" name="Picture 2" descr="http://fc04.deviantart.net/fs71/i/2012/298/c/8/the_simpsons_springfields_nuclear_power_plant_by_jam3sjh3-d5iy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983832"/>
            <a:ext cx="2301239" cy="181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1981200"/>
            <a:ext cx="6477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art. 20: Obblighi dei lavoratori</a:t>
            </a:r>
          </a:p>
          <a:p>
            <a:pPr marL="808038" indent="-808038"/>
            <a:endParaRPr lang="it-IT" sz="2400" i="1" dirty="0" smtClean="0">
              <a:latin typeface="Garamond" pitchFamily="18" charset="0"/>
            </a:endParaRPr>
          </a:p>
          <a:p>
            <a:pPr marL="808038" indent="-808038"/>
            <a:r>
              <a:rPr lang="it-IT" sz="2400" i="1" dirty="0" smtClean="0">
                <a:latin typeface="Garamond" pitchFamily="18" charset="0"/>
              </a:rPr>
              <a:t>Comma 1</a:t>
            </a:r>
          </a:p>
          <a:p>
            <a:pPr algn="just"/>
            <a:r>
              <a:rPr lang="it-IT" sz="2400" dirty="0" smtClean="0">
                <a:latin typeface="Garamond" pitchFamily="18" charset="0"/>
              </a:rPr>
              <a:t>Ogni lavoratore </a:t>
            </a:r>
            <a:r>
              <a:rPr lang="it-IT" sz="2400" b="1" dirty="0" smtClean="0">
                <a:latin typeface="Garamond" pitchFamily="18" charset="0"/>
              </a:rPr>
              <a:t>deve prendersi cura della propria salute e sicurezza e di quella delle altre persone presenti sul luogo di lavoro</a:t>
            </a:r>
            <a:r>
              <a:rPr lang="it-IT" sz="2400" dirty="0" smtClean="0">
                <a:latin typeface="Garamond" pitchFamily="18" charset="0"/>
              </a:rPr>
              <a:t>, su cui ricadono gli effetti delle sue azioni o omissioni, conformemente alla sua formazione, alle istruzioni e ai mezzi forniti dal datore di lavoro.</a:t>
            </a:r>
          </a:p>
        </p:txBody>
      </p:sp>
      <p:pic>
        <p:nvPicPr>
          <p:cNvPr id="314370" name="Picture 2" descr="http://gaytv.cdn.crosscast-system.com/BlogPost/596x373_16887_simpson-8x15-fabbrica-g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655555"/>
            <a:ext cx="2438400" cy="152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" y="198120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20: Obblighi dei lavoratori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2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I lavoratori devono in particolare: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b="1" dirty="0" smtClean="0">
                <a:latin typeface="Garamond" pitchFamily="18" charset="0"/>
              </a:rPr>
              <a:t>contribuire</a:t>
            </a:r>
            <a:r>
              <a:rPr lang="it-IT" sz="2000" dirty="0" smtClean="0">
                <a:latin typeface="Garamond" pitchFamily="18" charset="0"/>
              </a:rPr>
              <a:t>, insieme al datore di lavoro, ai dirigenti e ai preposti, all’adempimento degli obblighi previsti a tutela della salute e sicurezza sui luoghi di lavoro;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b="1" dirty="0" smtClean="0">
                <a:latin typeface="Garamond" pitchFamily="18" charset="0"/>
              </a:rPr>
              <a:t>osservare le disposizioni </a:t>
            </a:r>
            <a:r>
              <a:rPr lang="it-IT" sz="2000" dirty="0" smtClean="0">
                <a:latin typeface="Garamond" pitchFamily="18" charset="0"/>
              </a:rPr>
              <a:t>e le istruzioni impartite dal datore di lavoro, dai dirigenti e dai preposti, ai fini della protezione collettiva ed individuale;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utilizzare correttamente le </a:t>
            </a:r>
            <a:r>
              <a:rPr lang="it-IT" sz="2000" b="1" dirty="0" smtClean="0">
                <a:latin typeface="Garamond" pitchFamily="18" charset="0"/>
              </a:rPr>
              <a:t>attrezzature di lavoro</a:t>
            </a:r>
            <a:r>
              <a:rPr lang="it-IT" sz="2000" dirty="0" smtClean="0">
                <a:latin typeface="Garamond" pitchFamily="18" charset="0"/>
              </a:rPr>
              <a:t>, le sostanze e i preparati pericolosi, i mezzi di trasporto e, nonché i dispositivi di sicurezza;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utilizzare in modo appropriato i </a:t>
            </a:r>
            <a:r>
              <a:rPr lang="it-IT" sz="2000" b="1" dirty="0" smtClean="0">
                <a:latin typeface="Garamond" pitchFamily="18" charset="0"/>
              </a:rPr>
              <a:t>dispositivi di protezione </a:t>
            </a:r>
            <a:r>
              <a:rPr lang="it-IT" sz="2000" dirty="0" smtClean="0">
                <a:latin typeface="Garamond" pitchFamily="18" charset="0"/>
              </a:rPr>
              <a:t>messi a loro disposizione;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  <p:pic>
        <p:nvPicPr>
          <p:cNvPr id="307202" name="Picture 2" descr="Simpson nucle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293" y="3429001"/>
            <a:ext cx="2030406" cy="1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" y="19812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20: Obblighi dei lavoratori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2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I lavoratori devono in particolare:</a:t>
            </a:r>
          </a:p>
          <a:p>
            <a:pPr marL="269875" indent="-269875" algn="just">
              <a:buFont typeface="+mj-lt"/>
              <a:buAutoNum type="alphaLcPeriod" startAt="5"/>
            </a:pPr>
            <a:r>
              <a:rPr lang="it-IT" sz="2000" dirty="0" smtClean="0">
                <a:latin typeface="Garamond" pitchFamily="18" charset="0"/>
              </a:rPr>
              <a:t>segnalare immediatamente al datore di lavoro, al dirigente o al preposto le </a:t>
            </a:r>
            <a:r>
              <a:rPr lang="it-IT" sz="2000" b="1" dirty="0" smtClean="0">
                <a:latin typeface="Garamond" pitchFamily="18" charset="0"/>
              </a:rPr>
              <a:t>deficienze dei mezzi e dei dispositivi </a:t>
            </a:r>
            <a:r>
              <a:rPr lang="it-IT" sz="2000" dirty="0" smtClean="0">
                <a:latin typeface="Garamond" pitchFamily="18" charset="0"/>
              </a:rPr>
              <a:t>di cui alle lettere c) e d), nonché qualsiasi eventuale condizione di pericolo di cui vengano a conoscenza, adoperandosi direttamente, in caso di urgenza, nell’ambito delle proprie competenze e possibilità e fatto salvo l’obbligo di cui alla lettera f) per eliminare o ridurre le situazioni di pericolo grave e incombente, dandone notizia al rappresentante dei lavoratori per la sicurezza;</a:t>
            </a:r>
          </a:p>
          <a:p>
            <a:pPr marL="269875" indent="-269875" algn="just">
              <a:buFont typeface="+mj-lt"/>
              <a:buAutoNum type="alphaLcPeriod" startAt="5"/>
            </a:pPr>
            <a:r>
              <a:rPr lang="it-IT" sz="2000" b="1" dirty="0" smtClean="0">
                <a:latin typeface="Garamond" pitchFamily="18" charset="0"/>
              </a:rPr>
              <a:t>non rimuovere </a:t>
            </a:r>
            <a:r>
              <a:rPr lang="it-IT" sz="2000" dirty="0" smtClean="0">
                <a:latin typeface="Garamond" pitchFamily="18" charset="0"/>
              </a:rPr>
              <a:t>o modificare senza autorizzazione i dispositivi di sicurezza o di segnalazione o di controllo;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  <p:pic>
        <p:nvPicPr>
          <p:cNvPr id="306178" name="Picture 2" descr="homer_simpson_nnuclear_power_plant-756408.jpg (200×25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76600"/>
            <a:ext cx="1476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" y="2057400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20: Obblighi dei lavoratori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2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I lavoratori devono in particolare:</a:t>
            </a:r>
          </a:p>
          <a:p>
            <a:pPr marL="269875" indent="-269875" algn="just">
              <a:buFont typeface="+mj-lt"/>
              <a:buAutoNum type="alphaLcPeriod" startAt="7"/>
            </a:pPr>
            <a:r>
              <a:rPr lang="it-IT" sz="2000" b="1" dirty="0" smtClean="0">
                <a:latin typeface="Garamond" pitchFamily="18" charset="0"/>
              </a:rPr>
              <a:t>non compiere </a:t>
            </a:r>
            <a:r>
              <a:rPr lang="it-IT" sz="2000" dirty="0" smtClean="0">
                <a:latin typeface="Garamond" pitchFamily="18" charset="0"/>
              </a:rPr>
              <a:t>di propria iniziativa operazioni o manovre che non sono di loro competenza ovvero che possono compromettere la sicurezza propria o di altri lavoratori;</a:t>
            </a:r>
          </a:p>
          <a:p>
            <a:pPr marL="269875" indent="-269875" algn="just">
              <a:buFont typeface="+mj-lt"/>
              <a:buAutoNum type="alphaLcPeriod" startAt="7"/>
            </a:pPr>
            <a:r>
              <a:rPr lang="it-IT" sz="2000" b="1" dirty="0" smtClean="0">
                <a:latin typeface="Garamond" pitchFamily="18" charset="0"/>
              </a:rPr>
              <a:t>partecipare ai programmi di formazione </a:t>
            </a:r>
            <a:r>
              <a:rPr lang="it-IT" sz="2000" dirty="0" smtClean="0">
                <a:latin typeface="Garamond" pitchFamily="18" charset="0"/>
              </a:rPr>
              <a:t>e di addestramento organizzati dal datore di lavoro;</a:t>
            </a:r>
          </a:p>
          <a:p>
            <a:pPr marL="269875" indent="-269875" algn="just">
              <a:buFont typeface="+mj-lt"/>
              <a:buAutoNum type="alphaLcPeriod" startAt="7"/>
            </a:pPr>
            <a:r>
              <a:rPr lang="it-IT" sz="2000" b="1" dirty="0" smtClean="0">
                <a:latin typeface="Garamond" pitchFamily="18" charset="0"/>
              </a:rPr>
              <a:t>sottoporsi ai controlli sanitari previsti </a:t>
            </a:r>
            <a:r>
              <a:rPr lang="it-IT" sz="2000" dirty="0" smtClean="0">
                <a:latin typeface="Garamond" pitchFamily="18" charset="0"/>
              </a:rPr>
              <a:t>dal presente Decreto Legislativo o comunque disposti dal medico competente.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  <p:pic>
        <p:nvPicPr>
          <p:cNvPr id="305154" name="Picture 2" descr="http://www.greenreport.it/_archivio2011/immagini/big/2011_01_5_15_55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982" y="1600200"/>
            <a:ext cx="2616818" cy="167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" y="2057400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art. 20: Obblighi dei lavoratori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3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000" dirty="0" smtClean="0">
                <a:latin typeface="Garamond" pitchFamily="18" charset="0"/>
              </a:rPr>
              <a:t>I lavoratori di aziende che svolgono attività in regime di appalto o subappalto, devono esporre apposita tessera di riconoscimento, corredata di fotografia, contenente le generalità del lavoratore e l’indicazione del datore di lavoro. Tale obbligo grava anche in capo ai lavoratori autonomi che esercitano direttamente la propria attività nel medesimo luogo di lavoro, i quali sono tenuti a provvedervi per proprio conto.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" y="20574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art. 43: Disposizioni generali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3</a:t>
            </a:r>
          </a:p>
          <a:p>
            <a:pPr marL="808038" indent="-808038"/>
            <a:endParaRPr lang="it-IT" sz="2000" i="1" dirty="0" smtClean="0">
              <a:latin typeface="Garamond" pitchFamily="18" charset="0"/>
            </a:endParaRPr>
          </a:p>
          <a:p>
            <a:pPr algn="just"/>
            <a:r>
              <a:rPr lang="it-IT" sz="2000" dirty="0" smtClean="0">
                <a:latin typeface="Garamond" pitchFamily="18" charset="0"/>
              </a:rPr>
              <a:t>I lavoratori non possono, se non per giustificato motivo, rifiutare la designazione quali </a:t>
            </a:r>
            <a:r>
              <a:rPr lang="it-IT" sz="2000" b="1" dirty="0" smtClean="0">
                <a:latin typeface="Garamond" pitchFamily="18" charset="0"/>
              </a:rPr>
              <a:t>incaricati per la prevenzione e lotta antincendio</a:t>
            </a:r>
            <a:r>
              <a:rPr lang="it-IT" sz="2000" dirty="0" smtClean="0">
                <a:latin typeface="Garamond" pitchFamily="18" charset="0"/>
              </a:rPr>
              <a:t>. Essi devono essere formati, essere in numero sufficiente e disporre di attrezzature adeguate, tenendo conto delle dimensioni e dei rischi specifici dell’azienda o dell’unità produttiva. Con riguardo al personale della Difesa la formazione specifica svolta presso gli istituti o la scuole della stessa Amministrazione è abilitativa alla funzione di addetto alla gestione delle Emergenze.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OBBLIGHI DEI LAVORATORI</a:t>
            </a:r>
            <a:endParaRPr lang="en-GB" sz="2400" b="1" dirty="0" smtClean="0">
              <a:latin typeface="Garamond" pitchFamily="18" charset="0"/>
            </a:endParaRPr>
          </a:p>
        </p:txBody>
      </p:sp>
      <p:pic>
        <p:nvPicPr>
          <p:cNvPr id="6" name="Picture 2" descr="http://www.sardegnashopping.it/uploads/2012/07/20/337b239144d4e55babd7db9b92e145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00" y="2667000"/>
            <a:ext cx="1930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 dirty="0" smtClean="0"/>
              <a:t>DPR 90/2010</a:t>
            </a:r>
          </a:p>
          <a:p>
            <a:pPr>
              <a:spcBef>
                <a:spcPts val="0"/>
              </a:spcBef>
            </a:pPr>
            <a:r>
              <a:rPr lang="it-IT" sz="2400" b="1" i="1" dirty="0" smtClean="0"/>
              <a:t>Articolo 251 - Formazione informazione e addestramento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85344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dirty="0" smtClean="0"/>
              <a:t>1. Il datore di lavoro e gli altri comandanti o responsabili di unità organizzative, quali dirigenti e preposti e nell' ambito delle rispettive attribuzioni e competenze, assicurano che ciascun lavoratore riceva una informazione, formazione e addestramento sufficienti e adeguati in materia di sicurezza e salute durante il lavoro, con particolare riferimento al proprio posto e luogo di lavoro e alle specifiche mansioni, comprese quelle temporaneamente assegnate per l' esecuzione di un compito specifico.</a:t>
            </a:r>
          </a:p>
          <a:p>
            <a:r>
              <a:rPr lang="it-IT" sz="2000" dirty="0" smtClean="0"/>
              <a:t>3. L' attività formativa, predisposta e condotta, in via principale, dalla Scuola di formazione e perfezionamento del personale civile della difesa e da altri istituti dell' amministrazione della difesa</a:t>
            </a:r>
            <a:endParaRPr lang="it-IT" sz="2000" b="1" dirty="0">
              <a:latin typeface="Garamond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RIUNIONE PERIODICA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64008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s.m.i.</a:t>
            </a:r>
            <a:endParaRPr lang="it-IT" sz="2000" b="1" dirty="0" smtClean="0">
              <a:latin typeface="Garamond" pitchFamily="18" charset="0"/>
            </a:endParaRP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Art. 35: Riunione periodica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1</a:t>
            </a:r>
          </a:p>
          <a:p>
            <a:r>
              <a:rPr lang="it-IT" sz="2000" dirty="0" smtClean="0">
                <a:latin typeface="Garamond" pitchFamily="18" charset="0"/>
              </a:rPr>
              <a:t>Nelle aziende e nelle unità produttive che occupano più di 15 lavoratori, il datore di lavoro, direttamente o tramite il servizio di prevenzione e protezione dai rischi, indice </a:t>
            </a:r>
            <a:r>
              <a:rPr lang="it-IT" sz="2000" b="1" dirty="0" smtClean="0">
                <a:latin typeface="Garamond" pitchFamily="18" charset="0"/>
              </a:rPr>
              <a:t>almeno una volta all’anno </a:t>
            </a:r>
            <a:r>
              <a:rPr lang="it-IT" sz="2000" dirty="0" smtClean="0">
                <a:latin typeface="Garamond" pitchFamily="18" charset="0"/>
              </a:rPr>
              <a:t>una riunione cui partecipano:</a:t>
            </a:r>
          </a:p>
          <a:p>
            <a:r>
              <a:rPr lang="it-IT" sz="2000" dirty="0" smtClean="0">
                <a:latin typeface="Garamond" pitchFamily="18" charset="0"/>
              </a:rPr>
              <a:t>a) il datore di lavoro o un suo rappresentante;</a:t>
            </a:r>
          </a:p>
          <a:p>
            <a:r>
              <a:rPr lang="it-IT" sz="2000" dirty="0" smtClean="0">
                <a:latin typeface="Garamond" pitchFamily="18" charset="0"/>
              </a:rPr>
              <a:t>b) il responsabile del servizio di prevenzione e protezione dai rischi;</a:t>
            </a:r>
          </a:p>
          <a:p>
            <a:r>
              <a:rPr lang="it-IT" sz="2000" dirty="0" smtClean="0">
                <a:latin typeface="Garamond" pitchFamily="18" charset="0"/>
              </a:rPr>
              <a:t>c) il medico competente, ove nominato;</a:t>
            </a:r>
          </a:p>
          <a:p>
            <a:r>
              <a:rPr lang="it-IT" sz="2000" dirty="0" smtClean="0">
                <a:latin typeface="Garamond" pitchFamily="18" charset="0"/>
              </a:rPr>
              <a:t>d) il rappresentante dei lavoratori per la sicurezza.</a:t>
            </a:r>
          </a:p>
        </p:txBody>
      </p:sp>
      <p:pic>
        <p:nvPicPr>
          <p:cNvPr id="302082" name="Picture 2" descr="http://4.bp.blogspot.com/_rCHKbgE8VBY/S5-unlEkalI/AAAAAAAAADM/MQn-Orh2y1I/s320/riunione%2520genit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76599"/>
            <a:ext cx="20955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72598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RIUNIONE PERIODICA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6705600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s.m.i.</a:t>
            </a:r>
            <a:endParaRPr lang="it-IT" sz="2000" b="1" dirty="0" smtClean="0">
              <a:latin typeface="Garamond" pitchFamily="18" charset="0"/>
            </a:endParaRP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35: Riunione periodica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2</a:t>
            </a:r>
          </a:p>
          <a:p>
            <a:pPr algn="just"/>
            <a:r>
              <a:rPr lang="it-IT" sz="2000" dirty="0" smtClean="0">
                <a:latin typeface="Garamond" pitchFamily="18" charset="0"/>
              </a:rPr>
              <a:t>Nel corso della riunione il datore di lavoro sottopone all’esame dei partecipanti: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il </a:t>
            </a:r>
            <a:r>
              <a:rPr lang="it-IT" sz="2000" b="1" dirty="0" smtClean="0">
                <a:latin typeface="Garamond" pitchFamily="18" charset="0"/>
              </a:rPr>
              <a:t>documento di valutazione dei rischi</a:t>
            </a:r>
            <a:r>
              <a:rPr lang="it-IT" sz="2000" dirty="0" smtClean="0">
                <a:latin typeface="Garamond" pitchFamily="18" charset="0"/>
              </a:rPr>
              <a:t>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l’andamento degli </a:t>
            </a:r>
            <a:r>
              <a:rPr lang="it-IT" sz="2000" b="1" dirty="0" smtClean="0">
                <a:latin typeface="Garamond" pitchFamily="18" charset="0"/>
              </a:rPr>
              <a:t>infortuni</a:t>
            </a:r>
            <a:r>
              <a:rPr lang="it-IT" sz="2000" dirty="0" smtClean="0">
                <a:latin typeface="Garamond" pitchFamily="18" charset="0"/>
              </a:rPr>
              <a:t> e delle malattie professionali e della sorveglianza sanitaria;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i criteri di scelta, le caratteristiche tecniche e l’efficacia dei </a:t>
            </a:r>
            <a:r>
              <a:rPr lang="it-IT" sz="2000" b="1" dirty="0" smtClean="0">
                <a:latin typeface="Garamond" pitchFamily="18" charset="0"/>
              </a:rPr>
              <a:t>dispositivi di protezione individuale</a:t>
            </a:r>
            <a:r>
              <a:rPr lang="it-IT" sz="2000" dirty="0" smtClean="0">
                <a:latin typeface="Garamond" pitchFamily="18" charset="0"/>
              </a:rPr>
              <a:t>;</a:t>
            </a:r>
          </a:p>
          <a:p>
            <a:pPr marL="269875" indent="-269875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i </a:t>
            </a:r>
            <a:r>
              <a:rPr lang="it-IT" sz="2000" b="1" dirty="0" smtClean="0">
                <a:latin typeface="Garamond" pitchFamily="18" charset="0"/>
              </a:rPr>
              <a:t>programmi di informazione e formazione </a:t>
            </a:r>
            <a:r>
              <a:rPr lang="it-IT" sz="2000" dirty="0" smtClean="0">
                <a:latin typeface="Garamond" pitchFamily="18" charset="0"/>
              </a:rPr>
              <a:t>dei dirigenti, dei preposti e dei lavoratori ai fini della sicurezza e della protezione della loro salute.</a:t>
            </a:r>
            <a:endParaRPr lang="it-IT" sz="2000" dirty="0" smtClean="0"/>
          </a:p>
        </p:txBody>
      </p:sp>
      <p:pic>
        <p:nvPicPr>
          <p:cNvPr id="301058" name="Picture 2" descr="riuni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056" y="2438401"/>
            <a:ext cx="229794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RIUNIONE PERIODICA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66294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s.m.i.</a:t>
            </a:r>
            <a:endParaRPr lang="it-IT" sz="2000" b="1" dirty="0" smtClean="0">
              <a:latin typeface="Garamond" pitchFamily="18" charset="0"/>
            </a:endParaRP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35: Riunione periodica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3</a:t>
            </a:r>
          </a:p>
          <a:p>
            <a:pPr algn="just"/>
            <a:endParaRPr lang="it-IT" sz="2000" dirty="0" smtClean="0">
              <a:latin typeface="Garamond" pitchFamily="18" charset="0"/>
            </a:endParaRPr>
          </a:p>
          <a:p>
            <a:pPr algn="just"/>
            <a:r>
              <a:rPr lang="it-IT" sz="2000" dirty="0" smtClean="0">
                <a:latin typeface="Garamond" pitchFamily="18" charset="0"/>
              </a:rPr>
              <a:t>Nel corso della riunione possono essere individuati: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codici di comportamento e </a:t>
            </a:r>
            <a:r>
              <a:rPr lang="it-IT" sz="2000" b="1" dirty="0" smtClean="0">
                <a:latin typeface="Garamond" pitchFamily="18" charset="0"/>
              </a:rPr>
              <a:t>buone prassi </a:t>
            </a:r>
            <a:r>
              <a:rPr lang="it-IT" sz="2000" dirty="0" smtClean="0">
                <a:latin typeface="Garamond" pitchFamily="18" charset="0"/>
              </a:rPr>
              <a:t>per prevenire i rischi di infortuni e di malattie professionali;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latin typeface="Garamond" pitchFamily="18" charset="0"/>
              </a:rPr>
              <a:t>obiettivi di miglioramento della sicurezza complessiva sulla base delle linee guida per un sistema di gestione della salute e sicurezza sul lavoro.</a:t>
            </a:r>
          </a:p>
        </p:txBody>
      </p:sp>
      <p:pic>
        <p:nvPicPr>
          <p:cNvPr id="300034" name="Picture 2" descr="http://www.sicilia-giappone.it/main/images/stories/riun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107" y="3200400"/>
            <a:ext cx="2224893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RIUNIONE PERIODICA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64770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just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s.m.i.</a:t>
            </a:r>
            <a:endParaRPr lang="it-IT" sz="2000" b="1" dirty="0" smtClean="0">
              <a:latin typeface="Garamond" pitchFamily="18" charset="0"/>
            </a:endParaRP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Art. 35: Riunione periodica</a:t>
            </a:r>
          </a:p>
          <a:p>
            <a:pPr marL="808038" indent="-808038" algn="just"/>
            <a:r>
              <a:rPr lang="it-IT" sz="2000" i="1" dirty="0" smtClean="0">
                <a:latin typeface="Garamond" pitchFamily="18" charset="0"/>
              </a:rPr>
              <a:t>Comma 4 e 5</a:t>
            </a:r>
          </a:p>
          <a:p>
            <a:pPr marL="355600" indent="-355600" algn="just"/>
            <a:r>
              <a:rPr lang="it-IT" sz="2000" dirty="0" smtClean="0">
                <a:latin typeface="Garamond" pitchFamily="18" charset="0"/>
              </a:rPr>
              <a:t>4.	La riunione ha altresì luogo in occasione di eventuali significative </a:t>
            </a:r>
            <a:r>
              <a:rPr lang="it-IT" sz="2000" b="1" dirty="0" smtClean="0">
                <a:latin typeface="Garamond" pitchFamily="18" charset="0"/>
              </a:rPr>
              <a:t>variazioni </a:t>
            </a:r>
            <a:r>
              <a:rPr lang="it-IT" sz="2000" dirty="0" smtClean="0">
                <a:latin typeface="Garamond" pitchFamily="18" charset="0"/>
              </a:rPr>
              <a:t>delle condizioni di esposizione al rischio, compresa la programmazione e l’introduzione di nuove tecnologie che hanno riflessi sulla sicurezza e salute dei lavoratori. </a:t>
            </a:r>
          </a:p>
          <a:p>
            <a:pPr marL="355600" indent="-355600" algn="just"/>
            <a:r>
              <a:rPr lang="it-IT" sz="2000" dirty="0" smtClean="0">
                <a:latin typeface="Garamond" pitchFamily="18" charset="0"/>
              </a:rPr>
              <a:t>5.	Della riunione deve essere redatto un verbale che è a disposizione dei partecipanti per la sua consultazione.</a:t>
            </a:r>
          </a:p>
        </p:txBody>
      </p:sp>
      <p:pic>
        <p:nvPicPr>
          <p:cNvPr id="299010" name="Picture 2" descr="Illustrazione di un dipendenti sonnecchia mentre nel mezzo di una riunione del Consiglio di amministrazione Archivio Fotografico - 8492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124200"/>
            <a:ext cx="1967385" cy="1736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2072798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RESPONSABILITA’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2703999"/>
            <a:ext cx="88392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Garamond" pitchFamily="18" charset="0"/>
              </a:rPr>
              <a:t>L’individuazione dei soggetti chiamati ad occuparsi di sicurezza in un luogo di lavoro viene condotta sulla base di tre principi fondamentali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marL="233045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Garamond" pitchFamily="18" charset="0"/>
              </a:rPr>
              <a:t>Personalità della responsabilità penale</a:t>
            </a:r>
          </a:p>
          <a:p>
            <a:pPr marL="233045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Garamond" pitchFamily="18" charset="0"/>
              </a:rPr>
              <a:t>Responsabilizzazione dei detentori del potere</a:t>
            </a:r>
            <a:endParaRPr lang="en-GB" sz="2400" dirty="0" smtClean="0">
              <a:latin typeface="Garamond" pitchFamily="18" charset="0"/>
            </a:endParaRPr>
          </a:p>
          <a:p>
            <a:pPr marL="2330450" indent="-457200">
              <a:spcBef>
                <a:spcPts val="600"/>
              </a:spcBef>
              <a:buFont typeface="+mj-lt"/>
              <a:buAutoNum type="arabicPeriod"/>
            </a:pPr>
            <a:r>
              <a:rPr lang="it-IT" sz="2400" dirty="0" smtClean="0">
                <a:latin typeface="Garamond" pitchFamily="18" charset="0"/>
              </a:rPr>
              <a:t>Principio di effettività</a:t>
            </a:r>
            <a:endParaRPr lang="en-GB" sz="2400" dirty="0" smtClean="0">
              <a:latin typeface="Garamond" pitchFamily="18" charset="0"/>
            </a:endParaRPr>
          </a:p>
        </p:txBody>
      </p:sp>
      <p:pic>
        <p:nvPicPr>
          <p:cNvPr id="5" name="Picture 14" descr="MMj03034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8763" y="5265737"/>
            <a:ext cx="949325" cy="143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1. PERSONALITA’ DELLA RESPONSABILITA’ PENALE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21336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Times New Roman" pitchFamily="18" charset="0"/>
              <a:buChar char="−"/>
            </a:pPr>
            <a:r>
              <a:rPr lang="it-IT" sz="2400" dirty="0" smtClean="0">
                <a:latin typeface="Garamond" pitchFamily="18" charset="0"/>
              </a:rPr>
              <a:t>Il Legislatore italiano ha stabilito di sanzionare penalmente le violazioni in materia antinfortunistica, anche nel d.lgs. n. 81/08.</a:t>
            </a:r>
          </a:p>
          <a:p>
            <a:pPr marL="265113" indent="-265113">
              <a:buFont typeface="Times New Roman" pitchFamily="18" charset="0"/>
              <a:buChar char="−"/>
            </a:pPr>
            <a:r>
              <a:rPr lang="it-IT" sz="2400" dirty="0" smtClean="0">
                <a:latin typeface="Garamond" pitchFamily="18" charset="0"/>
              </a:rPr>
              <a:t>Nel sistema giuridico italiano la responsabilità penale è personale (art. 27 Costituzione), quindi risponde davanti alla legge la persona fisica che ha adottato una condotta violatrice di una o più disposizioni sanzionabili penalmente</a:t>
            </a:r>
          </a:p>
          <a:p>
            <a:pPr marL="265113" indent="-265113">
              <a:buFont typeface="Times New Roman" pitchFamily="18" charset="0"/>
              <a:buChar char="−"/>
            </a:pPr>
            <a:r>
              <a:rPr lang="it-IT" sz="2400" dirty="0" smtClean="0">
                <a:latin typeface="Garamond" pitchFamily="18" charset="0"/>
              </a:rPr>
              <a:t>E’ bene sottolineare che le condotte possono essere  attive-commissive oppure omissive e la maggioranza dei fatti aventi rilevanza penale in questo settore è riferibile ad una </a:t>
            </a:r>
            <a:r>
              <a:rPr lang="it-IT" sz="2400" b="1" dirty="0" smtClean="0">
                <a:latin typeface="Garamond" pitchFamily="18" charset="0"/>
              </a:rPr>
              <a:t>omissione</a:t>
            </a:r>
            <a:r>
              <a:rPr lang="it-IT" sz="2400" dirty="0" smtClean="0">
                <a:latin typeface="Garamond" pitchFamily="18" charset="0"/>
              </a:rPr>
              <a:t>, cioè da condotta in relazione alla quale non si è fatto in toto ciò che le norme impongono o nel modo in cui lo impongono.</a:t>
            </a:r>
            <a:endParaRPr lang="en-GB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latin typeface="Garamond" pitchFamily="18" charset="0"/>
              </a:rPr>
              <a:t>1. PERSONALITA’ DELLA RESPONSABILITA’ PENALE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21336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en-GB" sz="2400" dirty="0" smtClean="0">
                <a:latin typeface="Garamond" pitchFamily="18" charset="0"/>
              </a:rPr>
              <a:t>ESEMPI  DI  REATI  OMISSIVI:</a:t>
            </a:r>
          </a:p>
          <a:p>
            <a:pPr marL="265113" indent="-265113"/>
            <a:endParaRPr lang="en-GB" sz="2400" dirty="0" smtClean="0">
              <a:latin typeface="Garamond" pitchFamily="18" charset="0"/>
            </a:endParaRPr>
          </a:p>
          <a:p>
            <a:pPr marL="530225" indent="-530225">
              <a:buFont typeface="Times New Roman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DATORE </a:t>
            </a:r>
            <a:r>
              <a:rPr lang="it-IT" sz="2200" dirty="0" err="1" smtClean="0">
                <a:latin typeface="Garamond" pitchFamily="18" charset="0"/>
              </a:rPr>
              <a:t>DI</a:t>
            </a:r>
            <a:r>
              <a:rPr lang="it-IT" sz="2200" dirty="0" smtClean="0">
                <a:latin typeface="Garamond" pitchFamily="18" charset="0"/>
              </a:rPr>
              <a:t> LAVORO che non ha inviato i lavoratori alla visita medica entro le scadenze previste dal programma di sorveglianza sanitaria</a:t>
            </a:r>
          </a:p>
          <a:p>
            <a:pPr marL="530225" indent="-530225">
              <a:buFont typeface="Times New Roman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DIRIGENTE che non ha partecipato ai corsi di formazione organizzati a cura del datore di lavoro</a:t>
            </a:r>
          </a:p>
          <a:p>
            <a:pPr marL="530225" indent="-530225">
              <a:buFont typeface="Times New Roman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PREPOSTO non ha vigilato sull’ osservanza da parte dei singoli lavoratori dei loro obblighi di legge</a:t>
            </a:r>
          </a:p>
          <a:p>
            <a:pPr marL="530225" indent="-530225">
              <a:buFont typeface="Times New Roman" pitchFamily="18" charset="0"/>
              <a:buChar char="−"/>
            </a:pPr>
            <a:r>
              <a:rPr lang="it-IT" sz="2200" dirty="0" smtClean="0">
                <a:latin typeface="Garamond" pitchFamily="18" charset="0"/>
              </a:rPr>
              <a:t>LAVORATORE che non ha utilizzato in modo appropriato i dispositivi di protezione messi a sua disposizione</a:t>
            </a:r>
            <a:endParaRPr lang="en-GB" sz="22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594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300" b="1" dirty="0" smtClean="0">
                <a:latin typeface="Garamond" pitchFamily="18" charset="0"/>
              </a:rPr>
              <a:t>2. </a:t>
            </a:r>
            <a:r>
              <a:rPr lang="it-IT" sz="2300" b="1" dirty="0" smtClean="0">
                <a:latin typeface="Garamond" pitchFamily="18" charset="0"/>
              </a:rPr>
              <a:t>RESPONSABILIZZAZIONE DEI DETENTORI DEL POTERE</a:t>
            </a:r>
            <a:endParaRPr lang="en-GB" sz="23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52400" y="21336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Garamond" pitchFamily="18" charset="0"/>
              </a:rPr>
              <a:t>La responsabilità deve essere localizzata laddove si trovano le competenze e i poteri</a:t>
            </a:r>
          </a:p>
          <a:p>
            <a:endParaRPr lang="it-IT" sz="2800" dirty="0" smtClean="0">
              <a:latin typeface="Garamond" pitchFamily="18" charset="0"/>
            </a:endParaRPr>
          </a:p>
          <a:p>
            <a:r>
              <a:rPr lang="it-IT" sz="2800" dirty="0" smtClean="0">
                <a:latin typeface="Garamond" pitchFamily="18" charset="0"/>
              </a:rPr>
              <a:t>La responsabilità, cioè, sta esattamente </a:t>
            </a:r>
            <a:r>
              <a:rPr lang="it-IT" sz="2800" dirty="0" err="1" smtClean="0">
                <a:latin typeface="Garamond" pitchFamily="18" charset="0"/>
              </a:rPr>
              <a:t>lí</a:t>
            </a:r>
            <a:r>
              <a:rPr lang="it-IT" sz="2800" dirty="0" smtClean="0">
                <a:latin typeface="Garamond" pitchFamily="18" charset="0"/>
              </a:rPr>
              <a:t> dove stanno i poteri</a:t>
            </a:r>
            <a:endParaRPr lang="en-GB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IL TESTO UNICO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300" b="1" dirty="0" smtClean="0">
                <a:latin typeface="Garamond" pitchFamily="18" charset="0"/>
              </a:rPr>
              <a:t>3. </a:t>
            </a:r>
            <a:r>
              <a:rPr lang="it-IT" sz="2400" b="1" dirty="0" smtClean="0">
                <a:latin typeface="Garamond" pitchFamily="18" charset="0"/>
              </a:rPr>
              <a:t>PRINCIPIO </a:t>
            </a:r>
            <a:r>
              <a:rPr lang="it-IT" sz="2400" b="1" dirty="0" err="1" smtClean="0">
                <a:latin typeface="Garamond" pitchFamily="18" charset="0"/>
              </a:rPr>
              <a:t>DI</a:t>
            </a:r>
            <a:r>
              <a:rPr lang="it-IT" sz="2400" b="1" dirty="0" smtClean="0">
                <a:latin typeface="Garamond" pitchFamily="18" charset="0"/>
              </a:rPr>
              <a:t> EFFETTIVITÀ</a:t>
            </a:r>
          </a:p>
          <a:p>
            <a:pPr algn="ctr">
              <a:spcBef>
                <a:spcPts val="0"/>
              </a:spcBef>
            </a:pPr>
            <a:r>
              <a:rPr lang="it-IT" sz="2400" b="1" dirty="0" smtClean="0">
                <a:latin typeface="Garamond" pitchFamily="18" charset="0"/>
              </a:rPr>
              <a:t>(o prevalenza della situazione reale su quella apparente)</a:t>
            </a:r>
            <a:endParaRPr lang="en-GB" sz="2400" b="1" dirty="0" smtClean="0">
              <a:latin typeface="Garamond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04800" y="2286000"/>
            <a:ext cx="861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L’individuazione dei destinatari delle norme per la prevenzione degli infortuni sul lavoro va effettuata, non attraverso la qualificazione astratta dei rapporti tra i diversi soggetti, bensì essenzialmente in concreto, tenendo conto delle mansioni e delle attività in concreto svolte da ciascun soggetto, anche di propria iniziativa (</a:t>
            </a:r>
            <a:r>
              <a:rPr lang="it-IT" sz="2200" b="1" dirty="0" smtClean="0"/>
              <a:t>art. 299 </a:t>
            </a:r>
            <a:r>
              <a:rPr lang="it-IT" sz="2200" b="1" dirty="0" err="1" smtClean="0"/>
              <a:t>D.Lgs.</a:t>
            </a:r>
            <a:r>
              <a:rPr lang="it-IT" sz="2200" b="1" dirty="0" smtClean="0"/>
              <a:t> 81/08; Corte di Cassazione 9.3.2007,).</a:t>
            </a:r>
          </a:p>
          <a:p>
            <a:endParaRPr lang="it-IT" sz="2200" b="1" dirty="0" smtClean="0"/>
          </a:p>
          <a:p>
            <a:r>
              <a:rPr lang="it-IT" sz="2200" b="1" dirty="0" smtClean="0"/>
              <a:t>Art. 299: Esercizio di fatto di poteri direttivi</a:t>
            </a:r>
          </a:p>
          <a:p>
            <a:r>
              <a:rPr lang="it-IT" sz="2200" dirty="0" smtClean="0"/>
              <a:t>Le posizioni di garanzia relative al datore di lavoro, al dirigente e al preposto gravano altresì su colui il quale, pur sprovvisto di regolare investitura, eserciti in concreto i poteri giuridici riferiti a ciascuno dei soggetti ivi definiti (</a:t>
            </a:r>
            <a:r>
              <a:rPr lang="it-IT" sz="2200" dirty="0" err="1" smtClean="0"/>
              <a:t>=datore</a:t>
            </a:r>
            <a:r>
              <a:rPr lang="it-IT" sz="2200" dirty="0" smtClean="0"/>
              <a:t> di lavoro di fatto, dirigente di fatto, preposto di fatto)….</a:t>
            </a:r>
            <a:endParaRPr lang="en-GB" sz="22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8839200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CIRCOLARE </a:t>
            </a:r>
            <a:r>
              <a:rPr lang="it-IT" sz="3200" b="1" dirty="0"/>
              <a:t>S.M.M. 1062/</a:t>
            </a:r>
            <a:r>
              <a:rPr lang="it-IT" sz="3200" b="1" dirty="0" err="1"/>
              <a:t>U.E.U</a:t>
            </a:r>
            <a:r>
              <a:rPr lang="it-IT" sz="3200" b="1" dirty="0"/>
              <a:t>.</a:t>
            </a:r>
            <a:endParaRPr lang="it-IT" sz="3200" dirty="0"/>
          </a:p>
          <a:p>
            <a:pPr algn="ctr"/>
            <a:endParaRPr lang="it-IT" sz="3200" u="sng" dirty="0" smtClean="0"/>
          </a:p>
          <a:p>
            <a:pPr algn="ctr"/>
            <a:r>
              <a:rPr lang="it-IT" sz="3200" dirty="0" smtClean="0"/>
              <a:t>ISTRUZIONI PER L’ATTUAZIONE DELLE</a:t>
            </a:r>
          </a:p>
          <a:p>
            <a:pPr algn="ctr"/>
            <a:r>
              <a:rPr lang="it-IT" sz="3200" dirty="0" smtClean="0"/>
              <a:t>NORME </a:t>
            </a:r>
            <a:r>
              <a:rPr lang="it-IT" sz="3200" dirty="0" err="1"/>
              <a:t>DI</a:t>
            </a:r>
            <a:r>
              <a:rPr lang="it-IT" sz="3200" dirty="0"/>
              <a:t> </a:t>
            </a:r>
            <a:r>
              <a:rPr lang="it-IT" sz="3200" dirty="0" smtClean="0"/>
              <a:t>LEGGE IN MATERIA </a:t>
            </a:r>
            <a:r>
              <a:rPr lang="it-IT" sz="3200" dirty="0" err="1" smtClean="0"/>
              <a:t>DI</a:t>
            </a:r>
            <a:r>
              <a:rPr lang="it-IT" sz="3200" dirty="0" smtClean="0"/>
              <a:t> SICUREZZA</a:t>
            </a:r>
          </a:p>
          <a:p>
            <a:pPr algn="ctr"/>
            <a:r>
              <a:rPr lang="it-IT" sz="3200" dirty="0" smtClean="0"/>
              <a:t>ED </a:t>
            </a:r>
            <a:r>
              <a:rPr lang="it-IT" sz="3200" dirty="0"/>
              <a:t>IGIENE DEL LAVORO</a:t>
            </a:r>
          </a:p>
          <a:p>
            <a:pPr algn="ctr"/>
            <a:endParaRPr lang="it-IT" sz="3200" b="1" dirty="0" smtClean="0"/>
          </a:p>
          <a:p>
            <a:pPr algn="ctr"/>
            <a:r>
              <a:rPr lang="it-IT" sz="3200" b="1" dirty="0" smtClean="0"/>
              <a:t>EDIZIONE DICEMBRE 2011 – </a:t>
            </a:r>
            <a:r>
              <a:rPr lang="it-IT" sz="3200" b="1" dirty="0" err="1" smtClean="0"/>
              <a:t>REV</a:t>
            </a:r>
            <a:r>
              <a:rPr lang="it-IT" sz="3200" b="1" dirty="0" smtClean="0"/>
              <a:t>. BASE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 dirty="0" smtClean="0"/>
              <a:t>Circolare </a:t>
            </a:r>
            <a:r>
              <a:rPr lang="it-IT" sz="2400" b="1" i="1" dirty="0" err="1" smtClean="0"/>
              <a:t>Segredifesa</a:t>
            </a:r>
            <a:r>
              <a:rPr lang="it-IT" sz="2400" b="1" i="1" dirty="0" smtClean="0"/>
              <a:t> 0071200 del 25 ottobre 2012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8001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SECONDO</a:t>
            </a:r>
            <a:endParaRPr lang="it-IT" sz="4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3626584"/>
            <a:ext cx="64770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FORMAZIONE GENERALE (4 ORE)</a:t>
            </a:r>
          </a:p>
          <a:p>
            <a:pPr algn="ctr"/>
            <a:r>
              <a:rPr lang="it-IT" sz="2000" i="1" dirty="0" smtClean="0">
                <a:latin typeface="Garamond" pitchFamily="18" charset="0"/>
              </a:rPr>
              <a:t>(Normativa , concetti base e organizzazione del SPP)</a:t>
            </a:r>
          </a:p>
          <a:p>
            <a:endParaRPr lang="it-IT" sz="2000" b="1" dirty="0" smtClean="0">
              <a:latin typeface="Garamond" pitchFamily="18" charset="0"/>
            </a:endParaRPr>
          </a:p>
          <a:p>
            <a:endParaRPr lang="it-IT" sz="2000" b="1" dirty="0" smtClean="0">
              <a:latin typeface="Garamond" pitchFamily="18" charset="0"/>
            </a:endParaRPr>
          </a:p>
          <a:p>
            <a:endParaRPr lang="it-IT" sz="2000" b="1" dirty="0" smtClean="0">
              <a:latin typeface="Garamond" pitchFamily="18" charset="0"/>
            </a:endParaRPr>
          </a:p>
          <a:p>
            <a:endParaRPr lang="it-IT" sz="2000" b="1" dirty="0" smtClean="0">
              <a:latin typeface="Garamond" pitchFamily="18" charset="0"/>
            </a:endParaRPr>
          </a:p>
          <a:p>
            <a:pPr algn="ctr"/>
            <a:r>
              <a:rPr lang="it-IT" sz="2000" b="1" dirty="0" smtClean="0">
                <a:latin typeface="Garamond" pitchFamily="18" charset="0"/>
              </a:rPr>
              <a:t>FORMAZIONE SPECIFICA (8 ORE)</a:t>
            </a:r>
          </a:p>
          <a:p>
            <a:pPr algn="ctr"/>
            <a:r>
              <a:rPr lang="it-IT" sz="2000" i="1" dirty="0" smtClean="0">
                <a:latin typeface="Garamond" pitchFamily="18" charset="0"/>
              </a:rPr>
              <a:t>(Rischi specifici in funzione della mansione)</a:t>
            </a:r>
            <a:endParaRPr lang="it-IT" sz="2000" i="1" dirty="0">
              <a:latin typeface="Garamond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2662535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 dirty="0" smtClean="0"/>
              <a:t>CONTENUTI MINIMI FORMAZIONE LAVORATORI</a:t>
            </a:r>
            <a:endParaRPr lang="it-IT" sz="2400" b="1" dirty="0">
              <a:latin typeface="Garamond" pitchFamily="18" charset="0"/>
            </a:endParaRPr>
          </a:p>
        </p:txBody>
      </p:sp>
      <p:pic>
        <p:nvPicPr>
          <p:cNvPr id="190466" name="Picture 2" descr="http://www.studiolazzini.com/images/oper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010149"/>
            <a:ext cx="2133600" cy="1619251"/>
          </a:xfrm>
          <a:prstGeom prst="rect">
            <a:avLst/>
          </a:prstGeom>
          <a:noFill/>
        </p:spPr>
      </p:pic>
      <p:pic>
        <p:nvPicPr>
          <p:cNvPr id="190468" name="Picture 4" descr="http://www.centroantinfortunistico.it/media/immagini/74_leg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38500"/>
            <a:ext cx="2095500" cy="1571625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686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it-IT" sz="2400" b="1" dirty="0" smtClean="0">
                <a:latin typeface="Garamond" pitchFamily="18" charset="0"/>
              </a:rPr>
              <a:t>Valutazione </a:t>
            </a:r>
            <a:r>
              <a:rPr lang="it-IT" sz="2400" b="1" dirty="0">
                <a:latin typeface="Garamond" pitchFamily="18" charset="0"/>
              </a:rPr>
              <a:t>globale e documentata di tutti i rischi per la salute e sicurezza dei lavoratori presenti nell’ambito dell’organizzazione in cui essi prestano la propria </a:t>
            </a:r>
            <a:r>
              <a:rPr lang="it-IT" sz="2400" b="1" dirty="0" smtClean="0">
                <a:latin typeface="Garamond" pitchFamily="18" charset="0"/>
              </a:rPr>
              <a:t>attività finalizzata </a:t>
            </a:r>
            <a:r>
              <a:rPr lang="it-IT" sz="2400" b="1" dirty="0">
                <a:latin typeface="Garamond" pitchFamily="18" charset="0"/>
              </a:rPr>
              <a:t>ad individuare le adeguate misure di prevenzione e di </a:t>
            </a:r>
            <a:r>
              <a:rPr lang="it-IT" sz="2400" b="1" dirty="0" smtClean="0">
                <a:latin typeface="Garamond" pitchFamily="18" charset="0"/>
              </a:rPr>
              <a:t>protezione e </a:t>
            </a:r>
            <a:r>
              <a:rPr lang="it-IT" sz="2400" b="1" dirty="0">
                <a:latin typeface="Garamond" pitchFamily="18" charset="0"/>
              </a:rPr>
              <a:t>ad elaborare il programma delle misure atte a garantire il miglioramento nel tempo dei livelli di salute e </a:t>
            </a:r>
            <a:r>
              <a:rPr lang="it-IT" sz="2400" b="1" dirty="0" smtClean="0">
                <a:latin typeface="Garamond" pitchFamily="18" charset="0"/>
              </a:rPr>
              <a:t>sicurezza</a:t>
            </a:r>
            <a:endParaRPr lang="it-IT" sz="2400" b="1" dirty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 VALUTAZIONE DEL RISCHIO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52400" y="2005276"/>
            <a:ext cx="8763000" cy="4319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1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identificare le sorgenti pericolose  presenti nei luoghi di lavoro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2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individuare i potenziali rischi di esposizione del personale dipendente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3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identificare gli operatori esposti, sia per i rischi per la sicurezza e sia per la salute 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b="1" dirty="0" smtClean="0">
                <a:latin typeface="Garamond" pitchFamily="18" charset="0"/>
              </a:rPr>
              <a:t>4</a:t>
            </a:r>
            <a:r>
              <a:rPr lang="it-IT" sz="2000" b="1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b="1" dirty="0" smtClean="0">
                <a:latin typeface="Garamond" pitchFamily="18" charset="0"/>
                <a:cs typeface="Times New Roman" pitchFamily="18" charset="0"/>
              </a:rPr>
              <a:t> fase	stimare ed indicizzare i rischi valutati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5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individuare le azioni correttive, sia preventive che protettive,  necessarie per la  eliminazione o la riduzione dei rischi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6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indicare i tempi entro i quali bisogna realizzare le prescrizioni </a:t>
            </a:r>
          </a:p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7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compilazione del documento</a:t>
            </a:r>
            <a:endParaRPr lang="it-IT" sz="2000" dirty="0" smtClean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 VALUTAZIONE DEL RISCHIO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0" y="1905000"/>
            <a:ext cx="9144000" cy="441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4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</a:t>
            </a:r>
            <a:r>
              <a:rPr lang="it-IT" sz="2000" b="1" dirty="0" smtClean="0">
                <a:latin typeface="Garamond" pitchFamily="18" charset="0"/>
                <a:cs typeface="Times New Roman" pitchFamily="18" charset="0"/>
              </a:rPr>
              <a:t>stimare ed indicizzare i rischi valutati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 VALUTAZIONE DEL RISCHIO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2896612"/>
            <a:ext cx="86868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4800" b="1" dirty="0" smtClean="0">
                <a:latin typeface="Garamond" pitchFamily="18" charset="0"/>
                <a:cs typeface="Arial" pitchFamily="34" charset="0"/>
              </a:rPr>
              <a:t>R = P x D </a:t>
            </a:r>
            <a:endParaRPr lang="it-IT" sz="4800" dirty="0" smtClean="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it-IT" sz="2400" dirty="0" smtClean="0">
              <a:latin typeface="Garamond" pitchFamily="18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400" dirty="0">
                <a:latin typeface="Garamond" pitchFamily="18" charset="0"/>
                <a:cs typeface="Arial" pitchFamily="34" charset="0"/>
              </a:rPr>
              <a:t>	</a:t>
            </a:r>
            <a:r>
              <a:rPr lang="it-IT" sz="2400" dirty="0" smtClean="0">
                <a:latin typeface="Garamond" pitchFamily="18" charset="0"/>
                <a:cs typeface="Arial" pitchFamily="34" charset="0"/>
              </a:rPr>
              <a:t>dove:</a:t>
            </a:r>
            <a:endParaRPr lang="it-IT" sz="2400" dirty="0" smtClean="0">
              <a:latin typeface="Garamond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Garamond" pitchFamily="18" charset="0"/>
                <a:cs typeface="Arial" pitchFamily="34" charset="0"/>
              </a:rPr>
              <a:t> </a:t>
            </a:r>
            <a:endParaRPr lang="it-IT" sz="2400" dirty="0" smtClean="0">
              <a:latin typeface="Garamond" pitchFamily="18" charset="0"/>
              <a:cs typeface="Times New Roman" pitchFamily="18" charset="0"/>
            </a:endParaRPr>
          </a:p>
          <a:p>
            <a:pPr marL="1517650" algn="just" eaLnBrk="1" hangingPunct="1">
              <a:lnSpc>
                <a:spcPct val="80000"/>
              </a:lnSpc>
              <a:buFontTx/>
              <a:buNone/>
              <a:tabLst>
                <a:tab pos="2160588" algn="l"/>
                <a:tab pos="2784475" algn="l"/>
              </a:tabLst>
            </a:pPr>
            <a:r>
              <a:rPr lang="it-IT" sz="2400" b="1" dirty="0" smtClean="0">
                <a:latin typeface="Garamond" pitchFamily="18" charset="0"/>
                <a:cs typeface="Arial" pitchFamily="34" charset="0"/>
              </a:rPr>
              <a:t>R</a:t>
            </a:r>
            <a:r>
              <a:rPr lang="it-IT" sz="2400" dirty="0" smtClean="0">
                <a:latin typeface="Garamond" pitchFamily="18" charset="0"/>
                <a:cs typeface="Arial" pitchFamily="34" charset="0"/>
              </a:rPr>
              <a:t> 	=	Rischio</a:t>
            </a:r>
          </a:p>
          <a:p>
            <a:pPr marL="1517650" algn="just" eaLnBrk="1" hangingPunct="1">
              <a:lnSpc>
                <a:spcPct val="80000"/>
              </a:lnSpc>
              <a:buFontTx/>
              <a:buNone/>
              <a:tabLst>
                <a:tab pos="2160588" algn="l"/>
                <a:tab pos="2784475" algn="l"/>
              </a:tabLst>
            </a:pPr>
            <a:endParaRPr lang="it-IT" sz="2400" dirty="0" smtClean="0">
              <a:latin typeface="Garamond" pitchFamily="18" charset="0"/>
              <a:cs typeface="Arial" pitchFamily="34" charset="0"/>
            </a:endParaRPr>
          </a:p>
          <a:p>
            <a:pPr marL="1517650" algn="just" eaLnBrk="1" hangingPunct="1">
              <a:lnSpc>
                <a:spcPct val="80000"/>
              </a:lnSpc>
              <a:buFontTx/>
              <a:buNone/>
              <a:tabLst>
                <a:tab pos="2160588" algn="l"/>
                <a:tab pos="2784475" algn="l"/>
              </a:tabLst>
            </a:pPr>
            <a:r>
              <a:rPr lang="it-IT" sz="2400" b="1" dirty="0" smtClean="0">
                <a:latin typeface="Garamond" pitchFamily="18" charset="0"/>
                <a:cs typeface="Arial" pitchFamily="34" charset="0"/>
              </a:rPr>
              <a:t>D</a:t>
            </a:r>
            <a:r>
              <a:rPr lang="it-IT" sz="2400" dirty="0" smtClean="0">
                <a:latin typeface="Garamond" pitchFamily="18" charset="0"/>
                <a:cs typeface="Arial" pitchFamily="34" charset="0"/>
              </a:rPr>
              <a:t>	= 	Magnitudo (entità del danno)</a:t>
            </a:r>
          </a:p>
          <a:p>
            <a:pPr marL="1517650" algn="just" eaLnBrk="1" hangingPunct="1">
              <a:lnSpc>
                <a:spcPct val="80000"/>
              </a:lnSpc>
              <a:buFontTx/>
              <a:buNone/>
              <a:tabLst>
                <a:tab pos="2160588" algn="l"/>
                <a:tab pos="2784475" algn="l"/>
              </a:tabLst>
            </a:pPr>
            <a:endParaRPr lang="it-IT" sz="2400" dirty="0" smtClean="0">
              <a:latin typeface="Garamond" pitchFamily="18" charset="0"/>
              <a:cs typeface="Arial" pitchFamily="34" charset="0"/>
            </a:endParaRPr>
          </a:p>
          <a:p>
            <a:pPr marL="1517650" algn="just" eaLnBrk="1" hangingPunct="1">
              <a:lnSpc>
                <a:spcPct val="80000"/>
              </a:lnSpc>
              <a:buFontTx/>
              <a:buNone/>
              <a:tabLst>
                <a:tab pos="2160588" algn="l"/>
                <a:tab pos="2784475" algn="l"/>
              </a:tabLst>
            </a:pPr>
            <a:r>
              <a:rPr lang="it-IT" sz="2400" b="1" dirty="0" smtClean="0">
                <a:latin typeface="Garamond" pitchFamily="18" charset="0"/>
                <a:cs typeface="Arial" pitchFamily="34" charset="0"/>
              </a:rPr>
              <a:t>P</a:t>
            </a:r>
            <a:r>
              <a:rPr lang="it-IT" sz="2400" dirty="0" smtClean="0">
                <a:latin typeface="Garamond" pitchFamily="18" charset="0"/>
                <a:cs typeface="Arial" pitchFamily="34" charset="0"/>
              </a:rPr>
              <a:t>	= 	Probabilità (che il danno si verifichi)</a:t>
            </a:r>
            <a:endParaRPr lang="it-IT" sz="2400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 VALUTAZIONE DEL RISCHIO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85799" y="1943101"/>
          <a:ext cx="7924801" cy="2476499"/>
        </p:xfrm>
        <a:graphic>
          <a:graphicData uri="http://schemas.openxmlformats.org/drawingml/2006/table">
            <a:tbl>
              <a:tblPr/>
              <a:tblGrid>
                <a:gridCol w="907312"/>
                <a:gridCol w="1828801"/>
                <a:gridCol w="538716"/>
                <a:gridCol w="1162493"/>
                <a:gridCol w="1162493"/>
                <a:gridCol w="1162493"/>
                <a:gridCol w="1162493"/>
              </a:tblGrid>
              <a:tr h="294821"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Magnitudo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4821"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Molto 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21"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0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Probabilità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Improbabile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80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Possibile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80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980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Molto probabile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895600" y="4800600"/>
          <a:ext cx="3352799" cy="1523999"/>
        </p:xfrm>
        <a:graphic>
          <a:graphicData uri="http://schemas.openxmlformats.org/drawingml/2006/table">
            <a:tbl>
              <a:tblPr/>
              <a:tblGrid>
                <a:gridCol w="935665"/>
                <a:gridCol w="935665"/>
                <a:gridCol w="1481469"/>
              </a:tblGrid>
              <a:tr h="3762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Rischio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Molto basso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62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62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51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9-16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0" y="1905000"/>
            <a:ext cx="9144000" cy="441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95350" indent="-895350">
              <a:lnSpc>
                <a:spcPct val="120000"/>
              </a:lnSpc>
              <a:spcBef>
                <a:spcPts val="1200"/>
              </a:spcBef>
            </a:pPr>
            <a:r>
              <a:rPr lang="it-IT" sz="2000" dirty="0" smtClean="0">
                <a:latin typeface="Garamond" pitchFamily="18" charset="0"/>
              </a:rPr>
              <a:t>4</a:t>
            </a:r>
            <a:r>
              <a:rPr lang="it-IT" sz="2000" baseline="30000" dirty="0" smtClean="0">
                <a:latin typeface="Garamond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Garamond" pitchFamily="18" charset="0"/>
                <a:cs typeface="Times New Roman" pitchFamily="18" charset="0"/>
              </a:rPr>
              <a:t> fase	</a:t>
            </a:r>
            <a:r>
              <a:rPr lang="it-IT" sz="2000" b="1" dirty="0" smtClean="0">
                <a:latin typeface="Garamond" pitchFamily="18" charset="0"/>
                <a:cs typeface="Times New Roman" pitchFamily="18" charset="0"/>
              </a:rPr>
              <a:t>stimare ed indicizzare i rischi valutati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 VALUTAZIONE DEL RISCHIO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2896612"/>
            <a:ext cx="8686800" cy="708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4800" b="1" dirty="0" smtClean="0">
                <a:latin typeface="Garamond" pitchFamily="18" charset="0"/>
                <a:cs typeface="Arial" pitchFamily="34" charset="0"/>
              </a:rPr>
              <a:t>R = P x D </a:t>
            </a:r>
            <a:endParaRPr lang="it-IT" sz="48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4778065"/>
            <a:ext cx="8686800" cy="7083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sz="4800" b="1" dirty="0" smtClean="0">
                <a:latin typeface="Garamond" pitchFamily="18" charset="0"/>
                <a:cs typeface="Arial" pitchFamily="34" charset="0"/>
              </a:rPr>
              <a:t>Prevenzione         Protezione</a:t>
            </a:r>
            <a:endParaRPr lang="it-IT" sz="4800" dirty="0" smtClean="0">
              <a:latin typeface="Garamond" pitchFamily="18" charset="0"/>
              <a:cs typeface="Times New Roman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>
            <a:off x="2286000" y="3581400"/>
            <a:ext cx="1676400" cy="1295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5181600" y="3581400"/>
            <a:ext cx="16002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FORMAZIONE - INFORMAZIONE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" y="2621101"/>
            <a:ext cx="381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smtClean="0">
                <a:latin typeface="Garamond" pitchFamily="18" charset="0"/>
              </a:rPr>
              <a:t>processo educativo attraverso il quale trasferire ai lavoratori ed agli altri soggetti del sistema di prevenzione e protezione aziendale</a:t>
            </a:r>
          </a:p>
          <a:p>
            <a:pPr eaLnBrk="1" hangingPunct="1"/>
            <a:r>
              <a:rPr lang="it-IT" sz="2000" dirty="0" smtClean="0">
                <a:latin typeface="Garamond" pitchFamily="18" charset="0"/>
              </a:rPr>
              <a:t>conoscenze e procedure utili alla acquisizione di competenze per lo svolgimento in sicurezza dei rispettivi compiti in azienda e alla identificazione, alla riduzione e alla gestione dei rischi</a:t>
            </a:r>
            <a:endParaRPr lang="it-IT" sz="2000" i="1" dirty="0" smtClean="0"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29200" y="3093184"/>
            <a:ext cx="373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Garamond" pitchFamily="18" charset="0"/>
              </a:rPr>
              <a:t>complesso delle attività dirette a fornire conoscenze utili alla identificazione, alla riduzione e alla gestione dei rischi in ambiente di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8610600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D.lgs. 9 aprile 2008, n. 81 e </a:t>
            </a:r>
            <a:r>
              <a:rPr lang="it-IT" sz="2000" b="1" dirty="0" err="1" smtClean="0">
                <a:latin typeface="Garamond" pitchFamily="18" charset="0"/>
              </a:rPr>
              <a:t>s.m.i</a:t>
            </a:r>
            <a:r>
              <a:rPr lang="it-IT" sz="2000" b="1" dirty="0" smtClean="0">
                <a:latin typeface="Garamond" pitchFamily="18" charset="0"/>
              </a:rPr>
              <a:t>.</a:t>
            </a:r>
          </a:p>
          <a:p>
            <a:pPr marL="808038" indent="-808038" algn="ctr"/>
            <a:r>
              <a:rPr lang="it-IT" sz="2000" dirty="0" smtClean="0">
                <a:latin typeface="Garamond" pitchFamily="18" charset="0"/>
              </a:rPr>
              <a:t>TITOLO I - PRINCIPI COMUNI</a:t>
            </a:r>
          </a:p>
          <a:p>
            <a:pPr marL="808038" indent="-808038" algn="ctr"/>
            <a:r>
              <a:rPr lang="it-IT" sz="2000" dirty="0" smtClean="0">
                <a:latin typeface="Garamond" pitchFamily="18" charset="0"/>
              </a:rPr>
              <a:t>CAPO II – SISTEMA ISTITUZIONALE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art. 13: Vigilanza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1 bis</a:t>
            </a:r>
          </a:p>
          <a:p>
            <a:pPr marL="808038" indent="-808038" algn="ctr"/>
            <a:endParaRPr lang="it-IT" sz="2000" i="1" dirty="0" smtClean="0">
              <a:latin typeface="Garamond" pitchFamily="18" charset="0"/>
            </a:endParaRPr>
          </a:p>
          <a:p>
            <a:r>
              <a:rPr lang="it-IT" sz="2000" dirty="0" smtClean="0">
                <a:latin typeface="Garamond" pitchFamily="18" charset="0"/>
              </a:rPr>
              <a:t>“Nei luoghi di lavoro delle Forze armate, delle Forze di polizia e dei vigili del fuoco la vigilanza sulla applicazione della legislazione in materia di salute e sicurezza sul lavoro è svolta esclusivamente dai servizi sanitari e tecnici istituiti presso le predette amministrazioni”.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r>
              <a:rPr lang="it-IT" sz="2000" dirty="0" smtClean="0">
                <a:latin typeface="Garamond" pitchFamily="18" charset="0"/>
              </a:rPr>
              <a:t>NO ISPETTORATO DEL LAVORO</a:t>
            </a:r>
          </a:p>
          <a:p>
            <a:r>
              <a:rPr lang="it-IT" sz="2000" dirty="0" smtClean="0">
                <a:latin typeface="Garamond" pitchFamily="18" charset="0"/>
              </a:rPr>
              <a:t>NO ISPETTORATO SANITA’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86106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/>
            <a:r>
              <a:rPr lang="it-IT" sz="2000" b="1" dirty="0" smtClean="0">
                <a:latin typeface="Garamond" pitchFamily="18" charset="0"/>
              </a:rPr>
              <a:t>D.P.R. 15 marzo 2010, n. 90</a:t>
            </a:r>
          </a:p>
          <a:p>
            <a:pPr marL="808038" indent="-808038" algn="ctr"/>
            <a:r>
              <a:rPr lang="it-IT" sz="2000" dirty="0" smtClean="0">
                <a:latin typeface="Garamond" pitchFamily="18" charset="0"/>
              </a:rPr>
              <a:t>TITOLO IV – SANITA’ MILITARE</a:t>
            </a:r>
          </a:p>
          <a:p>
            <a:pPr marL="808038" indent="-808038" algn="ctr"/>
            <a:r>
              <a:rPr lang="it-IT" sz="2000" dirty="0" smtClean="0">
                <a:latin typeface="Garamond" pitchFamily="18" charset="0"/>
              </a:rPr>
              <a:t>CAPO I – SICUREZZA SUI LUOGHI </a:t>
            </a:r>
            <a:r>
              <a:rPr lang="it-IT" sz="2000" dirty="0" err="1" smtClean="0">
                <a:latin typeface="Garamond" pitchFamily="18" charset="0"/>
              </a:rPr>
              <a:t>DI</a:t>
            </a:r>
            <a:r>
              <a:rPr lang="it-IT" sz="2000" dirty="0" smtClean="0">
                <a:latin typeface="Garamond" pitchFamily="18" charset="0"/>
              </a:rPr>
              <a:t> LAVORO</a:t>
            </a:r>
          </a:p>
          <a:p>
            <a:pPr marL="1347788" indent="-1347788">
              <a:tabLst>
                <a:tab pos="1347788" algn="l"/>
              </a:tabLst>
            </a:pPr>
            <a:r>
              <a:rPr lang="it-IT" sz="2000" i="1" dirty="0" smtClean="0">
                <a:latin typeface="Garamond" pitchFamily="18" charset="0"/>
              </a:rPr>
              <a:t>art. 260: Istituzione dei servizi di vigilanza</a:t>
            </a:r>
          </a:p>
          <a:p>
            <a:pPr marL="808038" indent="-808038"/>
            <a:r>
              <a:rPr lang="it-IT" sz="2000" i="1" dirty="0" smtClean="0">
                <a:latin typeface="Garamond" pitchFamily="18" charset="0"/>
              </a:rPr>
              <a:t>Comma 1</a:t>
            </a:r>
          </a:p>
          <a:p>
            <a:r>
              <a:rPr lang="it-IT" sz="2000" dirty="0" smtClean="0">
                <a:latin typeface="Garamond" pitchFamily="18" charset="0"/>
              </a:rPr>
              <a:t>“La vigilanza sul rispetto delle norme di legge nell'ambito delle attività e dei luoghi di cui all'articolo 259 e' effettuata, ai sensi di quanto disposto dal decreto legislativo n. 81 del 2008, e secondo le procedure e le disposizioni del decreto legislativo 19</a:t>
            </a:r>
          </a:p>
          <a:p>
            <a:r>
              <a:rPr lang="it-IT" sz="2000" dirty="0" smtClean="0">
                <a:latin typeface="Garamond" pitchFamily="18" charset="0"/>
              </a:rPr>
              <a:t>dicembre 1994, n. 758, dal personale militare e civile dell'Amministrazione della difesa individuato secondo i criteri recati dal presente regolamento.”.</a:t>
            </a:r>
          </a:p>
          <a:p>
            <a:endParaRPr lang="it-IT" sz="2000" dirty="0" smtClean="0">
              <a:latin typeface="Garamond" pitchFamily="18" charset="0"/>
            </a:endParaRPr>
          </a:p>
          <a:p>
            <a:pPr marL="1347788" indent="-1347788">
              <a:tabLst>
                <a:tab pos="1347788" algn="l"/>
              </a:tabLst>
            </a:pPr>
            <a:r>
              <a:rPr lang="it-IT" sz="2000" i="1" dirty="0" smtClean="0">
                <a:latin typeface="Garamond" pitchFamily="18" charset="0"/>
              </a:rPr>
              <a:t>art. 261: Organizzazione dei servizi di vigilanza</a:t>
            </a:r>
          </a:p>
          <a:p>
            <a:pPr marL="1347788" indent="-1347788">
              <a:tabLst>
                <a:tab pos="1347788" algn="l"/>
              </a:tabLst>
            </a:pPr>
            <a:r>
              <a:rPr lang="it-IT" sz="2000" i="1" dirty="0" smtClean="0">
                <a:latin typeface="Garamond" pitchFamily="18" charset="0"/>
              </a:rPr>
              <a:t>art. 262: Funzioni dei servizi di vigilanza</a:t>
            </a:r>
          </a:p>
          <a:p>
            <a:pPr marL="1347788" indent="-1347788">
              <a:tabLst>
                <a:tab pos="1347788" algn="l"/>
              </a:tabLst>
            </a:pPr>
            <a:r>
              <a:rPr lang="it-IT" sz="2000" i="1" dirty="0" smtClean="0">
                <a:latin typeface="Garamond" pitchFamily="18" charset="0"/>
              </a:rPr>
              <a:t>art. 263: Personale addetto ai servizi di vigilanza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066800" y="4473476"/>
            <a:ext cx="7086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ctr">
              <a:spcBef>
                <a:spcPts val="3600"/>
              </a:spcBef>
            </a:pPr>
            <a:r>
              <a:rPr lang="it-IT" sz="2800" dirty="0" smtClean="0">
                <a:latin typeface="Garamond" pitchFamily="18" charset="0"/>
              </a:rPr>
              <a:t>ISTITUZIONE MARIVIGILANZA</a:t>
            </a:r>
          </a:p>
          <a:p>
            <a:pPr marL="808038" indent="-808038" algn="ctr">
              <a:spcBef>
                <a:spcPts val="3600"/>
              </a:spcBef>
            </a:pPr>
            <a:r>
              <a:rPr lang="it-IT" sz="2800" dirty="0" smtClean="0">
                <a:latin typeface="Garamond" pitchFamily="18" charset="0"/>
              </a:rPr>
              <a:t>CIRCOLARE MARIVIGILANZA</a:t>
            </a:r>
          </a:p>
          <a:p>
            <a:pPr marL="808038" indent="-808038" algn="ctr">
              <a:spcBef>
                <a:spcPts val="3600"/>
              </a:spcBef>
            </a:pPr>
            <a:r>
              <a:rPr lang="it-IT" sz="2800" dirty="0" smtClean="0">
                <a:latin typeface="Garamond" pitchFamily="18" charset="0"/>
              </a:rPr>
              <a:t>ALLEGATI CIRCOLARE MARIVIGILANZA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Picture 5" descr="Image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01161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86000"/>
            <a:ext cx="8305800" cy="4114800"/>
          </a:xfrm>
          <a:prstGeom prst="rect">
            <a:avLst/>
          </a:prstGeom>
        </p:spPr>
        <p:txBody>
          <a:bodyPr/>
          <a:lstStyle/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Notifica relativa alla costruzione e alla realizzazione di edifici o locali da adibire a lavorazioni industriali, </a:t>
            </a:r>
            <a:r>
              <a:rPr kumimoji="0" lang="it-IT" sz="1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nonche'</a:t>
            </a: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 gli ampliamenti e le ristrutturazioni di quelli esistenti (D.lgs. 81/08 art. 67).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Notifica preliminare di apertura cantieri temporanei e mobili (D.lgs. 81/08 art. 99).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Notifica preliminare di inizio lavori che possono comportare per i lavoratori il 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rischio di esposizione ad amianto </a:t>
            </a:r>
            <a:r>
              <a:rPr kumimoji="0" lang="it-IT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aramond" pitchFamily="18" charset="0"/>
              </a:rPr>
              <a:t>ed il relativo piano di lavoro (D.lgs. 81/08 artt. 250 e 256).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lang="it-IT" sz="1800" kern="0" dirty="0" smtClean="0">
                <a:latin typeface="Garamond" pitchFamily="18" charset="0"/>
              </a:rPr>
              <a:t>Richieste di deroghe per l’utilizzo di locali chiusi/sotterranei/seminterrati.  (D.lgs. 81/08 art. 65).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lang="it-IT" sz="1800" kern="0" dirty="0" smtClean="0">
                <a:latin typeface="Garamond" pitchFamily="18" charset="0"/>
              </a:rPr>
              <a:t>Richieste di deroghe per l’utilizzo di locali di altezza inferiore a 3 </a:t>
            </a:r>
            <a:r>
              <a:rPr lang="it-IT" sz="1800" kern="0" dirty="0" err="1" smtClean="0">
                <a:latin typeface="Garamond" pitchFamily="18" charset="0"/>
              </a:rPr>
              <a:t>mt</a:t>
            </a:r>
            <a:r>
              <a:rPr lang="it-IT" sz="1800" kern="0" dirty="0" smtClean="0">
                <a:latin typeface="Garamond" pitchFamily="18" charset="0"/>
              </a:rPr>
              <a:t>. da destinare a lavorazioni industriali (D.lgs. 81/08 art. 63 e allegato IV, punto 1.2.4).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2F6E73"/>
              </a:buClr>
              <a:buSzPct val="145000"/>
              <a:buBlip>
                <a:blip r:embed="rId2"/>
              </a:buBlip>
              <a:tabLst/>
              <a:defRPr/>
            </a:pPr>
            <a:r>
              <a:rPr lang="it-IT" sz="1800" kern="0" dirty="0" smtClean="0">
                <a:latin typeface="Garamond" pitchFamily="18" charset="0"/>
              </a:rPr>
              <a:t>Richieste di deroghe all’uso dei dispositivi di protezione individuale quando, per la natura del lavoro, l’utilizzazione di tali dispositivi potrebbe comportare rischi per la salute e sicurezza dei lavoratori maggiori rispetto a quanto accadrebbe senza la loro utilizzazione (</a:t>
            </a:r>
            <a:r>
              <a:rPr lang="it-IT" sz="1800" kern="0" dirty="0" err="1" smtClean="0">
                <a:latin typeface="Garamond" pitchFamily="18" charset="0"/>
              </a:rPr>
              <a:t>D.lgs</a:t>
            </a:r>
            <a:r>
              <a:rPr lang="it-IT" sz="1800" kern="0" dirty="0" smtClean="0">
                <a:latin typeface="Garamond" pitchFamily="18" charset="0"/>
              </a:rPr>
              <a:t> 81/08 art. 197 ).</a:t>
            </a:r>
            <a:endParaRPr kumimoji="0" lang="it-IT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Garamond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600" y="1676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/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COMUNICAZIONI ALL’ORGANO </a:t>
            </a:r>
            <a:r>
              <a:rPr lang="it-IT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VIGILANZA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C:\Users\vin\Desktop\SALUTE E SICUREZZA SUI LUOGHI DI LAVORO\Corsi Antinfortunistica Scuolasom\IMMAGINI\aria_fritt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050" y="2032000"/>
            <a:ext cx="3517900" cy="3149600"/>
          </a:xfrm>
          <a:prstGeom prst="rect">
            <a:avLst/>
          </a:prstGeom>
          <a:noFill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latin typeface="Garamond" pitchFamily="18" charset="0"/>
              </a:rPr>
              <a:t>PREMESSA</a:t>
            </a:r>
            <a:endParaRPr lang="it-IT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066800" y="5115580"/>
            <a:ext cx="7086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8038" indent="-808038" algn="ctr">
              <a:spcBef>
                <a:spcPts val="3600"/>
              </a:spcBef>
            </a:pPr>
            <a:r>
              <a:rPr lang="it-IT" sz="2800" dirty="0" smtClean="0">
                <a:latin typeface="Garamond" pitchFamily="18" charset="0"/>
                <a:hlinkClick r:id="rId2" action="ppaction://hlinkfile"/>
              </a:rPr>
              <a:t>QUESTIONARIO MARIVIGILANZA</a:t>
            </a:r>
            <a:endParaRPr lang="it-IT" sz="2800" dirty="0" smtClean="0">
              <a:latin typeface="Garamond" pitchFamily="18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Picture 5" descr="Imag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588" y="2306637"/>
            <a:ext cx="401161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2667000"/>
            <a:ext cx="8763000" cy="4038600"/>
          </a:xfrm>
          <a:prstGeom prst="rect">
            <a:avLst/>
          </a:prstGeom>
        </p:spPr>
        <p:txBody>
          <a:bodyPr/>
          <a:lstStyle/>
          <a:p>
            <a:pPr marL="625475" indent="-625475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Non sono stati valutati tutti i rischi, presenti e non presenti (art. 28, comma 2, lettera a);</a:t>
            </a:r>
          </a:p>
          <a:p>
            <a:pPr marL="625475" indent="-625475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Il documento non è compilato secondo quanto previsto dall’ art. 28 comma 2 lettere b, c, d (programma temporale sulle misure di prevenzione da attuare  in futuro per abbattere/contenere i fattori di rischio  – incarichi al reparto/personale dipendente che dovrà attuare dette migliorie);</a:t>
            </a:r>
          </a:p>
          <a:p>
            <a:pPr marL="625475" indent="-625475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Il personale dipendente non è oggetto di formazione/informazione /addestramento   o dette attività risultano insufficienti (artt. 36 e 37);</a:t>
            </a:r>
          </a:p>
          <a:p>
            <a:pPr marL="625475" indent="-625475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Il Documento di valutazione dei rischi non è conforme a quanto previsto dall’Art. 29, comma 1 (consultazione con medico competente e RLS nella </a:t>
            </a:r>
            <a:r>
              <a:rPr lang="it-IT" sz="1800" kern="0" dirty="0" err="1" smtClean="0">
                <a:latin typeface="Garamond" pitchFamily="18" charset="0"/>
              </a:rPr>
              <a:t>V.R</a:t>
            </a:r>
            <a:r>
              <a:rPr lang="it-IT" sz="1800" kern="0" dirty="0" smtClean="0">
                <a:latin typeface="Garamond" pitchFamily="18" charset="0"/>
              </a:rPr>
              <a:t>);</a:t>
            </a:r>
          </a:p>
          <a:p>
            <a:pPr marL="625475" indent="-625475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Non viene redatto il Verbale riunione periodica (art. 35, comma 5);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Non è stato nominato il Medico Competente (art. 18, comma 1);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Piano di sorveglianza sanitaria incompleto al personale dipendente (art.  25, comma1, lettera b);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6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Mancata attestazione della data certa e firma del DATORE </a:t>
            </a:r>
            <a:r>
              <a:rPr lang="it-IT" sz="1800" kern="0" dirty="0" err="1" smtClean="0">
                <a:latin typeface="Garamond" pitchFamily="18" charset="0"/>
              </a:rPr>
              <a:t>DI</a:t>
            </a:r>
            <a:r>
              <a:rPr lang="it-IT" sz="1800" kern="0" dirty="0" smtClean="0">
                <a:latin typeface="Garamond" pitchFamily="18" charset="0"/>
              </a:rPr>
              <a:t> LAVORO- MC – RSPP- RLS (art. 28, comma 2);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524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/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PRINCIPALI OSSERVAZIONI/CARENZE RILEVATI NEI DVR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09600" y="609600"/>
            <a:ext cx="8001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defTabSz="762000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MARIVIGILANZA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2209800"/>
            <a:ext cx="8763000" cy="3763963"/>
          </a:xfrm>
          <a:prstGeom prst="rect">
            <a:avLst/>
          </a:prstGeom>
        </p:spPr>
        <p:txBody>
          <a:bodyPr/>
          <a:lstStyle/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Omessa valutazione del rischio da mansione specifica (art. 28, comma 2, lettera f 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Mancanza schede di sicurezza degli agenti chimici pericolosi (art. 227, comma 1, lettera d);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Omessa nomina dei preposti (art. 18, comma 1, lettera b);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Mancata o incompleta redazione del piano di emergenza ed evacuazione (art. 46, comma 2); 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Mancata designazione degli addetti alle emergenze e omessa formazione degli addetti (personale civile) (art. 37, comma 9 e art. 43, comma 1, lettera b);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Nella valutazione dei rischi dare particolare evidenza alle attività derivanti dal rischio “AMIANTO” e “RADON”;</a:t>
            </a:r>
          </a:p>
          <a:p>
            <a:pPr marL="625475" indent="-625475" eaLnBrk="1" hangingPunct="1">
              <a:lnSpc>
                <a:spcPct val="80000"/>
              </a:lnSpc>
              <a:spcBef>
                <a:spcPts val="1200"/>
              </a:spcBef>
              <a:buClr>
                <a:srgbClr val="2F6E73"/>
              </a:buClr>
              <a:buSzPct val="145000"/>
              <a:buBlip>
                <a:blip r:embed="rId2"/>
              </a:buBlip>
              <a:defRPr/>
            </a:pPr>
            <a:r>
              <a:rPr lang="it-IT" sz="1800" kern="0" dirty="0" smtClean="0">
                <a:latin typeface="Garamond" pitchFamily="18" charset="0"/>
              </a:rPr>
              <a:t>Riportare in apertura del Documento l’Organigramma / </a:t>
            </a:r>
            <a:r>
              <a:rPr lang="it-IT" sz="1800" kern="0" dirty="0" err="1" smtClean="0">
                <a:latin typeface="Garamond" pitchFamily="18" charset="0"/>
              </a:rPr>
              <a:t>Funzionigramma</a:t>
            </a:r>
            <a:r>
              <a:rPr lang="it-IT" sz="1800" kern="0" dirty="0" smtClean="0">
                <a:latin typeface="Garamond" pitchFamily="18" charset="0"/>
              </a:rPr>
              <a:t> del Comando/Ente.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524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/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PRINCIPALI OSSERVAZIONI/CARENZE RILEVATI NEI DVR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02Fotonew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905000"/>
            <a:ext cx="635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26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91" y="609600"/>
            <a:ext cx="447660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26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99738"/>
            <a:ext cx="6742111" cy="502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gge62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152400"/>
            <a:ext cx="52276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fetyOfficer0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07147"/>
            <a:ext cx="6858000" cy="451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astardidentro.it/misc/bastardidentro/data/images/b/bd923-zio-sparito11190622786.jpg"/>
          <p:cNvPicPr>
            <a:picLocks noChangeAspect="1" noChangeArrowheads="1"/>
          </p:cNvPicPr>
          <p:nvPr/>
        </p:nvPicPr>
        <p:blipFill>
          <a:blip r:embed="rId2" r:link="rId3" cstate="print"/>
          <a:srcRect b="17999"/>
          <a:stretch>
            <a:fillRect/>
          </a:stretch>
        </p:blipFill>
        <p:spPr bwMode="auto">
          <a:xfrm>
            <a:off x="772259" y="1752600"/>
            <a:ext cx="7533541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26-honorem"/>
          <p:cNvPicPr>
            <a:picLocks noChangeAspect="1" noChangeArrowheads="1"/>
          </p:cNvPicPr>
          <p:nvPr/>
        </p:nvPicPr>
        <p:blipFill>
          <a:blip r:embed="rId2" cstate="print"/>
          <a:srcRect b="6602"/>
          <a:stretch>
            <a:fillRect/>
          </a:stretch>
        </p:blipFill>
        <p:spPr bwMode="auto">
          <a:xfrm>
            <a:off x="956958" y="1447800"/>
            <a:ext cx="712024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5704</Words>
  <Application>Microsoft Office PowerPoint</Application>
  <PresentationFormat>Presentazione su schermo (4:3)</PresentationFormat>
  <Paragraphs>664</Paragraphs>
  <Slides>106</Slides>
  <Notes>2</Notes>
  <HiddenSlides>8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106</vt:i4>
      </vt:variant>
    </vt:vector>
  </HeadingPairs>
  <TitlesOfParts>
    <vt:vector size="108" baseType="lpstr">
      <vt:lpstr>Struttura predefinita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Pennino Vincenzo - C.C.</dc:creator>
  <cp:lastModifiedBy>p.rapana</cp:lastModifiedBy>
  <cp:revision>229</cp:revision>
  <cp:lastPrinted>1601-01-01T00:00:00Z</cp:lastPrinted>
  <dcterms:created xsi:type="dcterms:W3CDTF">1601-01-01T00:00:00Z</dcterms:created>
  <dcterms:modified xsi:type="dcterms:W3CDTF">2014-06-06T10:16:33Z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