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95" autoAdjust="0"/>
    <p:restoredTop sz="94622" autoAdjust="0"/>
  </p:normalViewPr>
  <p:slideViewPr>
    <p:cSldViewPr>
      <p:cViewPr varScale="1">
        <p:scale>
          <a:sx n="107" d="100"/>
          <a:sy n="107" d="100"/>
        </p:scale>
        <p:origin x="-1614"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568B7-4C67-4392-A0A7-63AE4D86C42C}" type="datetimeFigureOut">
              <a:rPr lang="it-IT" smtClean="0"/>
              <a:t>18/11/2015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9AF35-D4C3-4D81-AEDC-25E1E16B60EE}" type="slidenum">
              <a:rPr lang="it-IT" smtClean="0"/>
              <a:t>‹N›</a:t>
            </a:fld>
            <a:endParaRPr lang="it-IT"/>
          </a:p>
        </p:txBody>
      </p:sp>
    </p:spTree>
    <p:extLst>
      <p:ext uri="{BB962C8B-B14F-4D97-AF65-F5344CB8AC3E}">
        <p14:creationId xmlns:p14="http://schemas.microsoft.com/office/powerpoint/2010/main" val="1867208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029AF35-D4C3-4D81-AEDC-25E1E16B60EE}" type="slidenum">
              <a:rPr lang="it-IT" smtClean="0"/>
              <a:t>1</a:t>
            </a:fld>
            <a:endParaRPr lang="it-IT"/>
          </a:p>
        </p:txBody>
      </p:sp>
    </p:spTree>
    <p:extLst>
      <p:ext uri="{BB962C8B-B14F-4D97-AF65-F5344CB8AC3E}">
        <p14:creationId xmlns:p14="http://schemas.microsoft.com/office/powerpoint/2010/main" val="2306700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029AF35-D4C3-4D81-AEDC-25E1E16B60EE}" type="slidenum">
              <a:rPr lang="it-IT" smtClean="0"/>
              <a:t>4</a:t>
            </a:fld>
            <a:endParaRPr lang="it-IT"/>
          </a:p>
        </p:txBody>
      </p:sp>
    </p:spTree>
    <p:extLst>
      <p:ext uri="{BB962C8B-B14F-4D97-AF65-F5344CB8AC3E}">
        <p14:creationId xmlns:p14="http://schemas.microsoft.com/office/powerpoint/2010/main" val="1232001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smtClean="0"/>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AFCFE72-C42E-43DF-B91B-8F8DC4E53FF2}" type="datetimeFigureOut">
              <a:rPr lang="it-IT" smtClean="0"/>
              <a:t>18/11/2015</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E8CFC2C-01B0-468D-B4C9-2E0FA7EBC306}"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AFCFE72-C42E-43DF-B91B-8F8DC4E53FF2}" type="datetimeFigureOut">
              <a:rPr lang="it-IT" smtClean="0"/>
              <a:t>18/11/2015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AFCFE72-C42E-43DF-B91B-8F8DC4E53FF2}" type="datetimeFigureOut">
              <a:rPr lang="it-IT" smtClean="0"/>
              <a:t>18/11/2015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AFCFE72-C42E-43DF-B91B-8F8DC4E53FF2}" type="datetimeFigureOut">
              <a:rPr lang="it-IT" smtClean="0"/>
              <a:t>18/11/2015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1AFCFE72-C42E-43DF-B91B-8F8DC4E53FF2}" type="datetimeFigureOut">
              <a:rPr lang="it-IT" smtClean="0"/>
              <a:t>18/11/2015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1AFCFE72-C42E-43DF-B91B-8F8DC4E53FF2}" type="datetimeFigureOut">
              <a:rPr lang="it-IT" smtClean="0"/>
              <a:t>18/11/2015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E8CFC2C-01B0-468D-B4C9-2E0FA7EBC306}"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1AFCFE72-C42E-43DF-B91B-8F8DC4E53FF2}" type="datetimeFigureOut">
              <a:rPr lang="it-IT" smtClean="0"/>
              <a:t>18/11/2015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1AFCFE72-C42E-43DF-B91B-8F8DC4E53FF2}" type="datetimeFigureOut">
              <a:rPr lang="it-IT" smtClean="0"/>
              <a:t>18/11/2015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CFE72-C42E-43DF-B91B-8F8DC4E53FF2}" type="datetimeFigureOut">
              <a:rPr lang="it-IT" smtClean="0"/>
              <a:t>18/11/2015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FCFE72-C42E-43DF-B91B-8F8DC4E53FF2}" type="datetimeFigureOut">
              <a:rPr lang="it-IT" smtClean="0"/>
              <a:t>18/11/2015</a:t>
            </a:fld>
            <a:endParaRPr lang="it-IT"/>
          </a:p>
        </p:txBody>
      </p:sp>
      <p:sp>
        <p:nvSpPr>
          <p:cNvPr id="7" name="Slide Number Placeholder 6"/>
          <p:cNvSpPr>
            <a:spLocks noGrp="1"/>
          </p:cNvSpPr>
          <p:nvPr>
            <p:ph type="sldNum" sz="quarter" idx="12"/>
          </p:nvPr>
        </p:nvSpPr>
        <p:spPr/>
        <p:txBody>
          <a:bodyPr/>
          <a:lstStyle/>
          <a:p>
            <a:fld id="{6E8CFC2C-01B0-468D-B4C9-2E0FA7EBC306}"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AFCFE72-C42E-43DF-B91B-8F8DC4E53FF2}" type="datetimeFigureOut">
              <a:rPr lang="it-IT" smtClean="0"/>
              <a:t>18/11/2015</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6E8CFC2C-01B0-468D-B4C9-2E0FA7EBC30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AFCFE72-C42E-43DF-B91B-8F8DC4E53FF2}" type="datetimeFigureOut">
              <a:rPr lang="it-IT" smtClean="0"/>
              <a:t>18/11/2015</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E8CFC2C-01B0-468D-B4C9-2E0FA7EBC306}"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2400" b="1" dirty="0" smtClean="0">
                <a:solidFill>
                  <a:srgbClr val="002060"/>
                </a:solidFill>
              </a:rPr>
              <a:t>IL FORMATORE SULLA SICUREZZA IN MATERIA DI SALUTE E SICUREZZA SUI LUOGHI DI LAVORO</a:t>
            </a:r>
            <a:endParaRPr lang="it-IT" sz="2400" b="1" dirty="0">
              <a:solidFill>
                <a:srgbClr val="002060"/>
              </a:solidFill>
            </a:endParaRPr>
          </a:p>
        </p:txBody>
      </p:sp>
      <p:sp>
        <p:nvSpPr>
          <p:cNvPr id="3" name="Sottotitolo 2"/>
          <p:cNvSpPr>
            <a:spLocks noGrp="1"/>
          </p:cNvSpPr>
          <p:nvPr>
            <p:ph type="subTitle" idx="1"/>
          </p:nvPr>
        </p:nvSpPr>
        <p:spPr/>
        <p:txBody>
          <a:bodyPr/>
          <a:lstStyle/>
          <a:p>
            <a:r>
              <a:rPr lang="it-IT" b="1" dirty="0" smtClean="0">
                <a:solidFill>
                  <a:srgbClr val="FF0000"/>
                </a:solidFill>
              </a:rPr>
              <a:t>I 6 CRITERI PER L’INDIVIDUAZIONE DEI DOCENTI</a:t>
            </a:r>
            <a:endParaRPr lang="it-IT" b="1" dirty="0">
              <a:solidFill>
                <a:srgbClr val="FF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476672"/>
            <a:ext cx="317658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1578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1393224"/>
          </a:xfrm>
        </p:spPr>
        <p:txBody>
          <a:bodyPr>
            <a:normAutofit/>
          </a:bodyPr>
          <a:lstStyle/>
          <a:p>
            <a:pPr algn="ctr"/>
            <a:r>
              <a:rPr lang="it-IT" sz="6000" dirty="0" smtClean="0">
                <a:solidFill>
                  <a:srgbClr val="FF0000"/>
                </a:solidFill>
              </a:rPr>
              <a:t>GRAZIE:</a:t>
            </a:r>
            <a:endParaRPr lang="it-IT" sz="6000" dirty="0">
              <a:solidFill>
                <a:srgbClr val="FF0000"/>
              </a:solidFill>
            </a:endParaRPr>
          </a:p>
        </p:txBody>
      </p:sp>
      <p:sp>
        <p:nvSpPr>
          <p:cNvPr id="3" name="Segnaposto contenuto 2"/>
          <p:cNvSpPr>
            <a:spLocks noGrp="1"/>
          </p:cNvSpPr>
          <p:nvPr>
            <p:ph idx="1"/>
          </p:nvPr>
        </p:nvSpPr>
        <p:spPr>
          <a:xfrm>
            <a:off x="1043492" y="2348880"/>
            <a:ext cx="6777317" cy="3483749"/>
          </a:xfrm>
        </p:spPr>
        <p:txBody>
          <a:bodyPr>
            <a:noAutofit/>
          </a:bodyPr>
          <a:lstStyle/>
          <a:p>
            <a:r>
              <a:rPr lang="it-IT" sz="4000" dirty="0" smtClean="0">
                <a:solidFill>
                  <a:srgbClr val="002060"/>
                </a:solidFill>
              </a:rPr>
              <a:t>L’Ente Datoriale Edafos unitamente ai suoi CFA Nazionali è fiero di poter contare su FORMATORI come voi!!!</a:t>
            </a:r>
            <a:endParaRPr lang="it-IT" sz="4000" dirty="0">
              <a:solidFill>
                <a:srgbClr val="002060"/>
              </a:solidFill>
            </a:endParaRPr>
          </a:p>
        </p:txBody>
      </p:sp>
    </p:spTree>
    <p:extLst>
      <p:ext uri="{BB962C8B-B14F-4D97-AF65-F5344CB8AC3E}">
        <p14:creationId xmlns:p14="http://schemas.microsoft.com/office/powerpoint/2010/main" val="1480304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b="1" dirty="0" smtClean="0">
                <a:solidFill>
                  <a:srgbClr val="FF0000"/>
                </a:solidFill>
              </a:rPr>
              <a:t>PREREQUISITO</a:t>
            </a:r>
            <a:r>
              <a:rPr lang="it-IT" sz="2400" dirty="0" smtClean="0"/>
              <a:t/>
            </a:r>
            <a:br>
              <a:rPr lang="it-IT" sz="2400" dirty="0" smtClean="0"/>
            </a:br>
            <a:r>
              <a:rPr lang="it-IT" sz="2400" dirty="0" smtClean="0">
                <a:solidFill>
                  <a:srgbClr val="FF0000"/>
                </a:solidFill>
              </a:rPr>
              <a:t>DIPLOMA DI SCUOLA SECONDARIA DI SECONDO GRADO</a:t>
            </a:r>
            <a:endParaRPr lang="it-IT" sz="2400" dirty="0">
              <a:solidFill>
                <a:srgbClr val="FF0000"/>
              </a:solidFill>
            </a:endParaRPr>
          </a:p>
        </p:txBody>
      </p:sp>
      <p:sp>
        <p:nvSpPr>
          <p:cNvPr id="3" name="Segnaposto contenuto 2"/>
          <p:cNvSpPr>
            <a:spLocks noGrp="1"/>
          </p:cNvSpPr>
          <p:nvPr>
            <p:ph idx="1"/>
          </p:nvPr>
        </p:nvSpPr>
        <p:spPr>
          <a:xfrm>
            <a:off x="683568" y="2323652"/>
            <a:ext cx="7776864" cy="3508977"/>
          </a:xfrm>
        </p:spPr>
        <p:txBody>
          <a:bodyPr>
            <a:normAutofit/>
          </a:bodyPr>
          <a:lstStyle/>
          <a:p>
            <a:r>
              <a:rPr lang="it-IT" dirty="0" smtClean="0">
                <a:solidFill>
                  <a:srgbClr val="002060"/>
                </a:solidFill>
              </a:rPr>
              <a:t>COMUNE AI 6 CRITERI</a:t>
            </a:r>
          </a:p>
          <a:p>
            <a:r>
              <a:rPr lang="it-IT" dirty="0">
                <a:solidFill>
                  <a:srgbClr val="002060"/>
                </a:solidFill>
              </a:rPr>
              <a:t>Tale prerequisito non è richiesto per i datori di lavoro che effettuano formazione ai propri lavoratori. I formatori non in possesso del prerequisito possono svolgere l’attività di formatore qualora, alla data di pubblicazione del decreto, siano in grado di dimostrare di possedere almeno uno dei criteri </a:t>
            </a:r>
            <a:r>
              <a:rPr lang="it-IT" dirty="0" smtClean="0">
                <a:solidFill>
                  <a:srgbClr val="002060"/>
                </a:solidFill>
              </a:rPr>
              <a:t>previsti. </a:t>
            </a:r>
            <a:r>
              <a:rPr lang="it-IT" dirty="0">
                <a:solidFill>
                  <a:srgbClr val="002060"/>
                </a:solidFill>
              </a:rPr>
              <a:t>Resta fermo l’obbligo dell’aggiornamento triennale. </a:t>
            </a:r>
            <a:endParaRPr lang="it-IT" dirty="0" smtClean="0">
              <a:solidFill>
                <a:srgbClr val="002060"/>
              </a:solidFill>
            </a:endParaRPr>
          </a:p>
          <a:p>
            <a:endParaRPr lang="it-IT" dirty="0"/>
          </a:p>
        </p:txBody>
      </p:sp>
    </p:spTree>
    <p:extLst>
      <p:ext uri="{BB962C8B-B14F-4D97-AF65-F5344CB8AC3E}">
        <p14:creationId xmlns:p14="http://schemas.microsoft.com/office/powerpoint/2010/main" val="2865322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1° CRITERIO:</a:t>
            </a:r>
            <a:endParaRPr lang="it-IT" dirty="0">
              <a:solidFill>
                <a:srgbClr val="FF0000"/>
              </a:solidFill>
            </a:endParaRPr>
          </a:p>
        </p:txBody>
      </p:sp>
      <p:sp>
        <p:nvSpPr>
          <p:cNvPr id="3" name="Segnaposto contenuto 2"/>
          <p:cNvSpPr>
            <a:spLocks noGrp="1"/>
          </p:cNvSpPr>
          <p:nvPr>
            <p:ph idx="1"/>
          </p:nvPr>
        </p:nvSpPr>
        <p:spPr/>
        <p:txBody>
          <a:bodyPr/>
          <a:lstStyle/>
          <a:p>
            <a:endParaRPr lang="it-IT" dirty="0"/>
          </a:p>
          <a:p>
            <a:r>
              <a:rPr lang="it-IT" dirty="0"/>
              <a:t> </a:t>
            </a:r>
            <a:r>
              <a:rPr lang="it-IT" dirty="0" smtClean="0">
                <a:solidFill>
                  <a:srgbClr val="002060"/>
                </a:solidFill>
              </a:rPr>
              <a:t>Precedente </a:t>
            </a:r>
            <a:r>
              <a:rPr lang="it-IT" dirty="0">
                <a:solidFill>
                  <a:srgbClr val="002060"/>
                </a:solidFill>
              </a:rPr>
              <a:t>esperienza come docente esterno, per </a:t>
            </a:r>
            <a:r>
              <a:rPr lang="it-IT" b="1" dirty="0">
                <a:solidFill>
                  <a:srgbClr val="002060"/>
                </a:solidFill>
              </a:rPr>
              <a:t>almeno 90 ore negli ultimi 3 anni</a:t>
            </a:r>
            <a:r>
              <a:rPr lang="it-IT" dirty="0">
                <a:solidFill>
                  <a:srgbClr val="002060"/>
                </a:solidFill>
              </a:rPr>
              <a:t>, nell’area tematica oggetto della docenza. </a:t>
            </a:r>
            <a:endParaRPr lang="it-IT" dirty="0" smtClean="0">
              <a:solidFill>
                <a:srgbClr val="002060"/>
              </a:solidFill>
            </a:endParaRPr>
          </a:p>
          <a:p>
            <a:endParaRPr lang="it-IT" dirty="0">
              <a:solidFill>
                <a:srgbClr val="002060"/>
              </a:solidFill>
            </a:endParaRPr>
          </a:p>
        </p:txBody>
      </p:sp>
    </p:spTree>
    <p:extLst>
      <p:ext uri="{BB962C8B-B14F-4D97-AF65-F5344CB8AC3E}">
        <p14:creationId xmlns:p14="http://schemas.microsoft.com/office/powerpoint/2010/main" val="1733905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673144"/>
          </a:xfrm>
        </p:spPr>
        <p:txBody>
          <a:bodyPr>
            <a:normAutofit fontScale="90000"/>
          </a:bodyPr>
          <a:lstStyle/>
          <a:p>
            <a:r>
              <a:rPr lang="it-IT" dirty="0" smtClean="0">
                <a:solidFill>
                  <a:srgbClr val="FF0000"/>
                </a:solidFill>
              </a:rPr>
              <a:t>2° CRITERIO:</a:t>
            </a:r>
            <a:endParaRPr lang="it-IT" dirty="0">
              <a:solidFill>
                <a:srgbClr val="FF0000"/>
              </a:solidFill>
            </a:endParaRPr>
          </a:p>
        </p:txBody>
      </p:sp>
      <p:sp>
        <p:nvSpPr>
          <p:cNvPr id="3" name="Segnaposto contenuto 2"/>
          <p:cNvSpPr>
            <a:spLocks noGrp="1"/>
          </p:cNvSpPr>
          <p:nvPr>
            <p:ph idx="1"/>
          </p:nvPr>
        </p:nvSpPr>
        <p:spPr>
          <a:xfrm>
            <a:off x="755576" y="1844824"/>
            <a:ext cx="7632848" cy="3987805"/>
          </a:xfrm>
        </p:spPr>
        <p:txBody>
          <a:bodyPr>
            <a:normAutofit fontScale="47500" lnSpcReduction="20000"/>
          </a:bodyPr>
          <a:lstStyle/>
          <a:p>
            <a:r>
              <a:rPr lang="it-IT" dirty="0">
                <a:solidFill>
                  <a:srgbClr val="002060"/>
                </a:solidFill>
              </a:rPr>
              <a:t>Laurea coerente con le materie oggetto della docenza, ovvero corsi post-laurea nel campo della salute e sicurezza sul lavoro, unitamente ad almeno una delle seguenti specifiche:</a:t>
            </a:r>
          </a:p>
          <a:p>
            <a:endParaRPr lang="it-IT" dirty="0">
              <a:solidFill>
                <a:srgbClr val="002060"/>
              </a:solidFill>
            </a:endParaRPr>
          </a:p>
          <a:p>
            <a:r>
              <a:rPr lang="it-IT" dirty="0">
                <a:solidFill>
                  <a:srgbClr val="002060"/>
                </a:solidFill>
              </a:rPr>
              <a:t>- percorso formativo in didattica, con esame finale, della durata minima di 24 ore (es. corso formazione-formatori), o abilitazione all’insegnamento, o conseguimento (presso Università od Organismi accreditati) di un diploma triennale in Scienza della Comunicazione o di un Master in Comunicazione</a:t>
            </a:r>
          </a:p>
          <a:p>
            <a:endParaRPr lang="it-IT" dirty="0">
              <a:solidFill>
                <a:srgbClr val="002060"/>
              </a:solidFill>
            </a:endParaRPr>
          </a:p>
          <a:p>
            <a:r>
              <a:rPr lang="it-IT" b="1" dirty="0">
                <a:solidFill>
                  <a:srgbClr val="002060"/>
                </a:solidFill>
              </a:rPr>
              <a:t>in alternativa:</a:t>
            </a:r>
          </a:p>
          <a:p>
            <a:endParaRPr lang="it-IT" dirty="0">
              <a:solidFill>
                <a:srgbClr val="002060"/>
              </a:solidFill>
            </a:endParaRPr>
          </a:p>
          <a:p>
            <a:r>
              <a:rPr lang="it-IT" dirty="0">
                <a:solidFill>
                  <a:srgbClr val="002060"/>
                </a:solidFill>
              </a:rPr>
              <a:t>- precedente esperienza come docente, per almeno 32 ore negli ultimi 3 anni, in materia di salute e sicurezza sul lavoro</a:t>
            </a:r>
          </a:p>
          <a:p>
            <a:endParaRPr lang="it-IT" dirty="0">
              <a:solidFill>
                <a:srgbClr val="002060"/>
              </a:solidFill>
            </a:endParaRPr>
          </a:p>
          <a:p>
            <a:r>
              <a:rPr lang="it-IT" b="1" dirty="0">
                <a:solidFill>
                  <a:srgbClr val="002060"/>
                </a:solidFill>
              </a:rPr>
              <a:t>in alternativa:</a:t>
            </a:r>
          </a:p>
          <a:p>
            <a:endParaRPr lang="it-IT" dirty="0">
              <a:solidFill>
                <a:srgbClr val="002060"/>
              </a:solidFill>
            </a:endParaRPr>
          </a:p>
          <a:p>
            <a:r>
              <a:rPr lang="it-IT" dirty="0">
                <a:solidFill>
                  <a:srgbClr val="002060"/>
                </a:solidFill>
              </a:rPr>
              <a:t>- precedente esperienza come docente, per almeno 40 ore negli ultimi 3 anni, in qualunque materia</a:t>
            </a:r>
          </a:p>
          <a:p>
            <a:endParaRPr lang="it-IT" dirty="0">
              <a:solidFill>
                <a:srgbClr val="002060"/>
              </a:solidFill>
            </a:endParaRPr>
          </a:p>
          <a:p>
            <a:r>
              <a:rPr lang="it-IT" b="1" dirty="0">
                <a:solidFill>
                  <a:srgbClr val="002060"/>
                </a:solidFill>
              </a:rPr>
              <a:t>in alternativa:</a:t>
            </a:r>
          </a:p>
          <a:p>
            <a:endParaRPr lang="it-IT" dirty="0">
              <a:solidFill>
                <a:srgbClr val="002060"/>
              </a:solidFill>
            </a:endParaRPr>
          </a:p>
          <a:p>
            <a:r>
              <a:rPr lang="it-IT" dirty="0">
                <a:solidFill>
                  <a:srgbClr val="002060"/>
                </a:solidFill>
              </a:rPr>
              <a:t>- corso formativo in affrancamento a docente, per almeno 48 ore, negli ultimi 3 anni in qualunque materia</a:t>
            </a:r>
            <a:r>
              <a:rPr lang="it-IT" dirty="0" smtClean="0">
                <a:solidFill>
                  <a:srgbClr val="002060"/>
                </a:solidFill>
              </a:rPr>
              <a:t>.</a:t>
            </a:r>
            <a:endParaRPr lang="it-IT" dirty="0">
              <a:solidFill>
                <a:srgbClr val="002060"/>
              </a:solidFill>
            </a:endParaRPr>
          </a:p>
        </p:txBody>
      </p:sp>
    </p:spTree>
    <p:extLst>
      <p:ext uri="{BB962C8B-B14F-4D97-AF65-F5344CB8AC3E}">
        <p14:creationId xmlns:p14="http://schemas.microsoft.com/office/powerpoint/2010/main" val="98494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601136"/>
          </a:xfrm>
        </p:spPr>
        <p:txBody>
          <a:bodyPr>
            <a:normAutofit fontScale="90000"/>
          </a:bodyPr>
          <a:lstStyle/>
          <a:p>
            <a:r>
              <a:rPr lang="it-IT" dirty="0" smtClean="0">
                <a:solidFill>
                  <a:srgbClr val="FF0000"/>
                </a:solidFill>
              </a:rPr>
              <a:t>3° CRITERIO:</a:t>
            </a:r>
            <a:endParaRPr lang="it-IT" dirty="0">
              <a:solidFill>
                <a:srgbClr val="FF0000"/>
              </a:solidFill>
            </a:endParaRPr>
          </a:p>
        </p:txBody>
      </p:sp>
      <p:sp>
        <p:nvSpPr>
          <p:cNvPr id="3" name="Segnaposto contenuto 2"/>
          <p:cNvSpPr>
            <a:spLocks noGrp="1"/>
          </p:cNvSpPr>
          <p:nvPr>
            <p:ph idx="1"/>
          </p:nvPr>
        </p:nvSpPr>
        <p:spPr>
          <a:xfrm>
            <a:off x="683568" y="1700808"/>
            <a:ext cx="7776864" cy="4680520"/>
          </a:xfrm>
        </p:spPr>
        <p:txBody>
          <a:bodyPr>
            <a:noAutofit/>
          </a:bodyPr>
          <a:lstStyle/>
          <a:p>
            <a:r>
              <a:rPr lang="it-IT" sz="1400" dirty="0" smtClean="0">
                <a:solidFill>
                  <a:srgbClr val="002060"/>
                </a:solidFill>
              </a:rPr>
              <a:t>Attestato </a:t>
            </a:r>
            <a:r>
              <a:rPr lang="it-IT" sz="1400" dirty="0">
                <a:solidFill>
                  <a:srgbClr val="002060"/>
                </a:solidFill>
              </a:rPr>
              <a:t>di frequenza, con verifica dell’apprendimento, a corso di formazione della durata di almeno 64 ore in materia di salute e sicurezza sul lavoro (organizzato dai soggetti di cui all’articolo 32, comma 4, del Decreto Legislativo n. 81/2008) unitamente alla specifica della lettera a) e ad almeno una delle specifiche della lettera b).</a:t>
            </a:r>
          </a:p>
          <a:p>
            <a:r>
              <a:rPr lang="it-IT" sz="1400" dirty="0">
                <a:solidFill>
                  <a:srgbClr val="002060"/>
                </a:solidFill>
              </a:rPr>
              <a:t>a) Almeno dodici mesi di esperienza lavorativa o professionale coerente con l’area tematica oggetto della docenza;</a:t>
            </a:r>
          </a:p>
          <a:p>
            <a:r>
              <a:rPr lang="it-IT" sz="1400" dirty="0">
                <a:solidFill>
                  <a:srgbClr val="002060"/>
                </a:solidFill>
              </a:rPr>
              <a:t>b) percorso formativo in didattica, con esame finale, della durata minima di 24 ore, o abilitazione all’insegnamento, o conseguimento di un diploma triennale in Scienza della Comunicazione o di un Master in Comunicazione;</a:t>
            </a:r>
          </a:p>
          <a:p>
            <a:r>
              <a:rPr lang="it-IT" sz="1400" b="1" dirty="0">
                <a:solidFill>
                  <a:srgbClr val="002060"/>
                </a:solidFill>
              </a:rPr>
              <a:t>in alternativa:</a:t>
            </a:r>
          </a:p>
          <a:p>
            <a:r>
              <a:rPr lang="it-IT" sz="1400" dirty="0">
                <a:solidFill>
                  <a:srgbClr val="002060"/>
                </a:solidFill>
              </a:rPr>
              <a:t>- precedente esperienza come docente, per almeno 32 ore negli ultimi 3 anni, in materia di salute e sicurezza sul lavoro;</a:t>
            </a:r>
          </a:p>
          <a:p>
            <a:r>
              <a:rPr lang="it-IT" sz="1400" b="1" dirty="0">
                <a:solidFill>
                  <a:srgbClr val="002060"/>
                </a:solidFill>
              </a:rPr>
              <a:t>in alternativa:</a:t>
            </a:r>
          </a:p>
          <a:p>
            <a:r>
              <a:rPr lang="it-IT" sz="1400" dirty="0">
                <a:solidFill>
                  <a:srgbClr val="002060"/>
                </a:solidFill>
              </a:rPr>
              <a:t>- precedente esperienza come docente, per almeno 40 ore negli ultimi 3 anni, in qualunque materia;</a:t>
            </a:r>
          </a:p>
          <a:p>
            <a:r>
              <a:rPr lang="it-IT" sz="1400" dirty="0">
                <a:solidFill>
                  <a:srgbClr val="002060"/>
                </a:solidFill>
              </a:rPr>
              <a:t>in alternativa:</a:t>
            </a:r>
          </a:p>
          <a:p>
            <a:r>
              <a:rPr lang="it-IT" sz="1400" dirty="0">
                <a:solidFill>
                  <a:srgbClr val="002060"/>
                </a:solidFill>
              </a:rPr>
              <a:t>- corso/i formativo/i in affiancamento a docente, in qualunque materia, per almeno 48 ore, negli ultimi 3 anni</a:t>
            </a:r>
            <a:r>
              <a:rPr lang="it-IT" sz="1400" dirty="0" smtClean="0">
                <a:solidFill>
                  <a:srgbClr val="002060"/>
                </a:solidFill>
              </a:rPr>
              <a:t>.</a:t>
            </a:r>
            <a:endParaRPr lang="it-IT" sz="1400" dirty="0">
              <a:solidFill>
                <a:srgbClr val="002060"/>
              </a:solidFill>
            </a:endParaRPr>
          </a:p>
        </p:txBody>
      </p:sp>
    </p:spTree>
    <p:extLst>
      <p:ext uri="{BB962C8B-B14F-4D97-AF65-F5344CB8AC3E}">
        <p14:creationId xmlns:p14="http://schemas.microsoft.com/office/powerpoint/2010/main" val="3907805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601136"/>
          </a:xfrm>
        </p:spPr>
        <p:txBody>
          <a:bodyPr>
            <a:normAutofit fontScale="90000"/>
          </a:bodyPr>
          <a:lstStyle/>
          <a:p>
            <a:r>
              <a:rPr lang="it-IT" dirty="0" smtClean="0">
                <a:solidFill>
                  <a:srgbClr val="FF0000"/>
                </a:solidFill>
              </a:rPr>
              <a:t>4° CRITERIO:</a:t>
            </a:r>
            <a:endParaRPr lang="it-IT" dirty="0">
              <a:solidFill>
                <a:srgbClr val="FF0000"/>
              </a:solidFill>
            </a:endParaRPr>
          </a:p>
        </p:txBody>
      </p:sp>
      <p:sp>
        <p:nvSpPr>
          <p:cNvPr id="3" name="Segnaposto contenuto 2"/>
          <p:cNvSpPr>
            <a:spLocks noGrp="1"/>
          </p:cNvSpPr>
          <p:nvPr>
            <p:ph idx="1"/>
          </p:nvPr>
        </p:nvSpPr>
        <p:spPr>
          <a:xfrm>
            <a:off x="683568" y="1700808"/>
            <a:ext cx="7776864" cy="4536504"/>
          </a:xfrm>
        </p:spPr>
        <p:txBody>
          <a:bodyPr>
            <a:normAutofit fontScale="62500" lnSpcReduction="20000"/>
          </a:bodyPr>
          <a:lstStyle/>
          <a:p>
            <a:r>
              <a:rPr lang="it-IT" dirty="0" smtClean="0">
                <a:solidFill>
                  <a:srgbClr val="002060"/>
                </a:solidFill>
              </a:rPr>
              <a:t>attestato </a:t>
            </a:r>
            <a:r>
              <a:rPr lang="it-IT" dirty="0">
                <a:solidFill>
                  <a:srgbClr val="002060"/>
                </a:solidFill>
              </a:rPr>
              <a:t>di frequenza, con verifica dell’apprendimento, a corso di formazione della durata di almeno 40 ore in materia di salute e sicurezza sul lavoro (organizzato dai soggetti di cui all’articolo 32, comma 4, del Decreto Legislativo n. 81/2008), unitamente alla specifica della lettera a) e ad almeno una delle specifiche della lettera b).</a:t>
            </a:r>
          </a:p>
          <a:p>
            <a:r>
              <a:rPr lang="it-IT" dirty="0">
                <a:solidFill>
                  <a:srgbClr val="002060"/>
                </a:solidFill>
              </a:rPr>
              <a:t>a) Almeno diciotto mesi di esperienza lavorativa o professionale coerente con l’area tematica oggetto della docenza;</a:t>
            </a:r>
          </a:p>
          <a:p>
            <a:r>
              <a:rPr lang="it-IT" dirty="0">
                <a:solidFill>
                  <a:srgbClr val="002060"/>
                </a:solidFill>
              </a:rPr>
              <a:t>b) percorso formativo in didattica, con esame finale, della durata minima di 24 ore, o abilitazione all’insegnamento, o conseguimento di un diploma triennale in Scienza della Comunicazione o di un Master in Comunicazione;</a:t>
            </a:r>
          </a:p>
          <a:p>
            <a:r>
              <a:rPr lang="it-IT" b="1" dirty="0">
                <a:solidFill>
                  <a:srgbClr val="002060"/>
                </a:solidFill>
              </a:rPr>
              <a:t>in alternativa:</a:t>
            </a:r>
          </a:p>
          <a:p>
            <a:r>
              <a:rPr lang="it-IT" dirty="0">
                <a:solidFill>
                  <a:srgbClr val="002060"/>
                </a:solidFill>
              </a:rPr>
              <a:t>- precedente esperienza come docente, per almeno 32 ore negli ultimi 3 anni, in materia di salute e sicurezza sul lavoro;</a:t>
            </a:r>
          </a:p>
          <a:p>
            <a:r>
              <a:rPr lang="it-IT" b="1" dirty="0">
                <a:solidFill>
                  <a:srgbClr val="002060"/>
                </a:solidFill>
              </a:rPr>
              <a:t>in alternativa:</a:t>
            </a:r>
          </a:p>
          <a:p>
            <a:r>
              <a:rPr lang="it-IT" dirty="0">
                <a:solidFill>
                  <a:srgbClr val="002060"/>
                </a:solidFill>
              </a:rPr>
              <a:t>- precedente esperienza come docente, per almeno 40 ore negli ultimi 3 anni, in qualunque materia di docenza;</a:t>
            </a:r>
          </a:p>
          <a:p>
            <a:r>
              <a:rPr lang="it-IT" b="1" dirty="0">
                <a:solidFill>
                  <a:srgbClr val="002060"/>
                </a:solidFill>
              </a:rPr>
              <a:t>in alternativa:</a:t>
            </a:r>
          </a:p>
          <a:p>
            <a:r>
              <a:rPr lang="it-IT" dirty="0">
                <a:solidFill>
                  <a:srgbClr val="002060"/>
                </a:solidFill>
              </a:rPr>
              <a:t>- corso/i formativo/i in affiancamento a docente, in qualunque materia di docenza, per almeno 48 ore, negli ultimi 3 anni</a:t>
            </a:r>
            <a:r>
              <a:rPr lang="it-IT" dirty="0" smtClean="0">
                <a:solidFill>
                  <a:srgbClr val="002060"/>
                </a:solidFill>
              </a:rPr>
              <a:t>.</a:t>
            </a:r>
            <a:endParaRPr lang="it-IT" dirty="0">
              <a:solidFill>
                <a:srgbClr val="002060"/>
              </a:solidFill>
            </a:endParaRPr>
          </a:p>
        </p:txBody>
      </p:sp>
    </p:spTree>
    <p:extLst>
      <p:ext uri="{BB962C8B-B14F-4D97-AF65-F5344CB8AC3E}">
        <p14:creationId xmlns:p14="http://schemas.microsoft.com/office/powerpoint/2010/main" val="2658718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673144"/>
          </a:xfrm>
        </p:spPr>
        <p:txBody>
          <a:bodyPr>
            <a:normAutofit fontScale="90000"/>
          </a:bodyPr>
          <a:lstStyle/>
          <a:p>
            <a:r>
              <a:rPr lang="it-IT" dirty="0" smtClean="0">
                <a:solidFill>
                  <a:srgbClr val="FF0000"/>
                </a:solidFill>
              </a:rPr>
              <a:t>5° CRITERIO:</a:t>
            </a:r>
            <a:endParaRPr lang="it-IT" dirty="0">
              <a:solidFill>
                <a:srgbClr val="FF0000"/>
              </a:solidFill>
            </a:endParaRPr>
          </a:p>
        </p:txBody>
      </p:sp>
      <p:sp>
        <p:nvSpPr>
          <p:cNvPr id="3" name="Segnaposto contenuto 2"/>
          <p:cNvSpPr>
            <a:spLocks noGrp="1"/>
          </p:cNvSpPr>
          <p:nvPr>
            <p:ph idx="1"/>
          </p:nvPr>
        </p:nvSpPr>
        <p:spPr>
          <a:xfrm>
            <a:off x="755576" y="1700808"/>
            <a:ext cx="7704856" cy="4608512"/>
          </a:xfrm>
        </p:spPr>
        <p:txBody>
          <a:bodyPr>
            <a:normAutofit fontScale="70000" lnSpcReduction="20000"/>
          </a:bodyPr>
          <a:lstStyle/>
          <a:p>
            <a:r>
              <a:rPr lang="it-IT" dirty="0" smtClean="0">
                <a:solidFill>
                  <a:srgbClr val="002060"/>
                </a:solidFill>
              </a:rPr>
              <a:t>esperienza </a:t>
            </a:r>
            <a:r>
              <a:rPr lang="it-IT" dirty="0">
                <a:solidFill>
                  <a:srgbClr val="002060"/>
                </a:solidFill>
              </a:rPr>
              <a:t>lavorativa o professionale almeno triennale nel campo della salute e sicurezza nei luoghi di lavoro, coerente con l’area tematica oggetto della docenza, unitamente ad almeno una delle seguenti specifiche:</a:t>
            </a:r>
          </a:p>
          <a:p>
            <a:r>
              <a:rPr lang="it-IT" dirty="0">
                <a:solidFill>
                  <a:srgbClr val="002060"/>
                </a:solidFill>
              </a:rPr>
              <a:t>- percorso formativo in didattica, con esame finale, della durata minima di 24 ore, o abilitazione all’insegnamento, o conseguimento di un diploma triennale in Scienza della Comunicazione o di un Master in Comunicazione;</a:t>
            </a:r>
          </a:p>
          <a:p>
            <a:r>
              <a:rPr lang="it-IT" b="1" dirty="0">
                <a:solidFill>
                  <a:srgbClr val="002060"/>
                </a:solidFill>
              </a:rPr>
              <a:t>in alternativa:</a:t>
            </a:r>
          </a:p>
          <a:p>
            <a:r>
              <a:rPr lang="it-IT" dirty="0">
                <a:solidFill>
                  <a:srgbClr val="002060"/>
                </a:solidFill>
              </a:rPr>
              <a:t>- precedente esperienza come docente, per almeno 32 ore negli ultimi 3 anni, in materia di salute e sicurezza sul lavoro;</a:t>
            </a:r>
          </a:p>
          <a:p>
            <a:r>
              <a:rPr lang="it-IT" b="1" dirty="0">
                <a:solidFill>
                  <a:srgbClr val="002060"/>
                </a:solidFill>
              </a:rPr>
              <a:t>in alternativa:</a:t>
            </a:r>
          </a:p>
          <a:p>
            <a:r>
              <a:rPr lang="it-IT" dirty="0">
                <a:solidFill>
                  <a:srgbClr val="002060"/>
                </a:solidFill>
              </a:rPr>
              <a:t>- precedente esperienza come docente, per almeno 40 ore negli ultimi 3 anni, in qualunque materia di docenza;</a:t>
            </a:r>
          </a:p>
          <a:p>
            <a:r>
              <a:rPr lang="it-IT" dirty="0">
                <a:solidFill>
                  <a:srgbClr val="002060"/>
                </a:solidFill>
              </a:rPr>
              <a:t>in alternativa:</a:t>
            </a:r>
          </a:p>
          <a:p>
            <a:r>
              <a:rPr lang="it-IT" dirty="0">
                <a:solidFill>
                  <a:srgbClr val="002060"/>
                </a:solidFill>
              </a:rPr>
              <a:t>- corso/i formativo/i in affiancamento a docente, in qualunque materia di docenza, per almeno 48 ore, negli ultimi 3 anni</a:t>
            </a:r>
            <a:r>
              <a:rPr lang="it-IT" dirty="0" smtClean="0">
                <a:solidFill>
                  <a:srgbClr val="002060"/>
                </a:solidFill>
              </a:rPr>
              <a:t>.</a:t>
            </a:r>
            <a:endParaRPr lang="it-IT" dirty="0">
              <a:solidFill>
                <a:srgbClr val="002060"/>
              </a:solidFill>
            </a:endParaRPr>
          </a:p>
        </p:txBody>
      </p:sp>
    </p:spTree>
    <p:extLst>
      <p:ext uri="{BB962C8B-B14F-4D97-AF65-F5344CB8AC3E}">
        <p14:creationId xmlns:p14="http://schemas.microsoft.com/office/powerpoint/2010/main" val="2307304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673144"/>
          </a:xfrm>
        </p:spPr>
        <p:txBody>
          <a:bodyPr>
            <a:normAutofit fontScale="90000"/>
          </a:bodyPr>
          <a:lstStyle/>
          <a:p>
            <a:r>
              <a:rPr lang="it-IT" dirty="0" smtClean="0">
                <a:solidFill>
                  <a:srgbClr val="FF0000"/>
                </a:solidFill>
              </a:rPr>
              <a:t>6° CRITERIO:</a:t>
            </a:r>
            <a:endParaRPr lang="it-IT" dirty="0">
              <a:solidFill>
                <a:srgbClr val="FF0000"/>
              </a:solidFill>
            </a:endParaRPr>
          </a:p>
        </p:txBody>
      </p:sp>
      <p:sp>
        <p:nvSpPr>
          <p:cNvPr id="3" name="Segnaposto contenuto 2"/>
          <p:cNvSpPr>
            <a:spLocks noGrp="1"/>
          </p:cNvSpPr>
          <p:nvPr>
            <p:ph idx="1"/>
          </p:nvPr>
        </p:nvSpPr>
        <p:spPr>
          <a:xfrm>
            <a:off x="683568" y="1772816"/>
            <a:ext cx="7776864" cy="4608512"/>
          </a:xfrm>
        </p:spPr>
        <p:txBody>
          <a:bodyPr>
            <a:normAutofit fontScale="70000" lnSpcReduction="20000"/>
          </a:bodyPr>
          <a:lstStyle/>
          <a:p>
            <a:r>
              <a:rPr lang="it-IT" dirty="0" smtClean="0">
                <a:solidFill>
                  <a:srgbClr val="002060"/>
                </a:solidFill>
              </a:rPr>
              <a:t>esperienza </a:t>
            </a:r>
            <a:r>
              <a:rPr lang="it-IT" dirty="0">
                <a:solidFill>
                  <a:srgbClr val="002060"/>
                </a:solidFill>
              </a:rPr>
              <a:t>di almeno sei mesi nel ruolo di RSPP o di almeno dodici mesi nel ruolo di ASPP (tali figure possono effettuare docenze solo nell’ambito del macro-settore ATECO di riferimento), unitamente ad almeno una delle seguenti specifiche:</a:t>
            </a:r>
          </a:p>
          <a:p>
            <a:r>
              <a:rPr lang="it-IT" dirty="0">
                <a:solidFill>
                  <a:srgbClr val="002060"/>
                </a:solidFill>
              </a:rPr>
              <a:t>- percorso formativo in didattica, con esame finale, della durata minima di 24 ore, o abilitazione al l’insegnamento, o conseguimento di un diploma triennale in Scienza della Comunicazione o di un Master in Comunicazione</a:t>
            </a:r>
          </a:p>
          <a:p>
            <a:r>
              <a:rPr lang="it-IT" b="1" dirty="0">
                <a:solidFill>
                  <a:srgbClr val="002060"/>
                </a:solidFill>
              </a:rPr>
              <a:t>in alternativa:</a:t>
            </a:r>
          </a:p>
          <a:p>
            <a:r>
              <a:rPr lang="it-IT" dirty="0">
                <a:solidFill>
                  <a:srgbClr val="002060"/>
                </a:solidFill>
              </a:rPr>
              <a:t>- precedente esperienza come docente, per almeno 32 ore negli ultimi 3 anni, in materia di salute e sicurezza sul lavoro;</a:t>
            </a:r>
          </a:p>
          <a:p>
            <a:r>
              <a:rPr lang="it-IT" b="1" dirty="0">
                <a:solidFill>
                  <a:srgbClr val="002060"/>
                </a:solidFill>
              </a:rPr>
              <a:t>in alternativa:</a:t>
            </a:r>
          </a:p>
          <a:p>
            <a:r>
              <a:rPr lang="it-IT" dirty="0">
                <a:solidFill>
                  <a:srgbClr val="002060"/>
                </a:solidFill>
              </a:rPr>
              <a:t>- precedente esperienza come docente, per almeno 40 ore negli ultimi 3 anni, in qualunque materia di docenza;</a:t>
            </a:r>
          </a:p>
          <a:p>
            <a:r>
              <a:rPr lang="it-IT" b="1" dirty="0">
                <a:solidFill>
                  <a:srgbClr val="002060"/>
                </a:solidFill>
              </a:rPr>
              <a:t>in alternativa:</a:t>
            </a:r>
          </a:p>
          <a:p>
            <a:r>
              <a:rPr lang="it-IT" dirty="0">
                <a:solidFill>
                  <a:srgbClr val="002060"/>
                </a:solidFill>
              </a:rPr>
              <a:t>- corso/i formativo/i in affiancamento a docente, in qualunque materia di docenza, per almeno 48 ore, negli ultimi 3 anni</a:t>
            </a:r>
            <a:r>
              <a:rPr lang="it-IT" dirty="0" smtClean="0">
                <a:solidFill>
                  <a:srgbClr val="002060"/>
                </a:solidFill>
              </a:rPr>
              <a:t>.</a:t>
            </a:r>
            <a:endParaRPr lang="it-IT" dirty="0">
              <a:solidFill>
                <a:srgbClr val="002060"/>
              </a:solidFill>
            </a:endParaRPr>
          </a:p>
        </p:txBody>
      </p:sp>
    </p:spTree>
    <p:extLst>
      <p:ext uri="{BB962C8B-B14F-4D97-AF65-F5344CB8AC3E}">
        <p14:creationId xmlns:p14="http://schemas.microsoft.com/office/powerpoint/2010/main" val="136426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745152"/>
          </a:xfrm>
        </p:spPr>
        <p:txBody>
          <a:bodyPr/>
          <a:lstStyle/>
          <a:p>
            <a:r>
              <a:rPr lang="it-IT" dirty="0" smtClean="0">
                <a:solidFill>
                  <a:srgbClr val="FF0000"/>
                </a:solidFill>
              </a:rPr>
              <a:t>PRECISAZIONI:</a:t>
            </a:r>
            <a:endParaRPr lang="it-IT" dirty="0">
              <a:solidFill>
                <a:srgbClr val="FF0000"/>
              </a:solidFill>
            </a:endParaRPr>
          </a:p>
        </p:txBody>
      </p:sp>
      <p:sp>
        <p:nvSpPr>
          <p:cNvPr id="3" name="Segnaposto contenuto 2"/>
          <p:cNvSpPr>
            <a:spLocks noGrp="1"/>
          </p:cNvSpPr>
          <p:nvPr>
            <p:ph idx="1"/>
          </p:nvPr>
        </p:nvSpPr>
        <p:spPr>
          <a:xfrm>
            <a:off x="683568" y="1844824"/>
            <a:ext cx="7704856" cy="3987805"/>
          </a:xfrm>
        </p:spPr>
        <p:txBody>
          <a:bodyPr>
            <a:normAutofit lnSpcReduction="10000"/>
          </a:bodyPr>
          <a:lstStyle/>
          <a:p>
            <a:r>
              <a:rPr lang="it-IT" dirty="0">
                <a:solidFill>
                  <a:srgbClr val="002060"/>
                </a:solidFill>
              </a:rPr>
              <a:t>Per concludere si sottolinea che il decreto 6 marzo 2013 specifica che il possesso dei criteri può essere dimostrato con qualsiasi mezzo idoneo allo scopo e, quindi, mediante qualsivoglia documentazione (attestazione del datore di lavoro, lettere di incarico, ecc. ecc...) che attesti l'effettivo esercizio di attività professionale in materia di salute e sicurezza sul lavoro. Con tale riferimento si esclude categoricamente "l'autodichiarazione" del soggetto. </a:t>
            </a:r>
            <a:endParaRPr lang="it-IT" dirty="0">
              <a:solidFill>
                <a:srgbClr val="002060"/>
              </a:solidFill>
            </a:endParaRPr>
          </a:p>
        </p:txBody>
      </p:sp>
    </p:spTree>
    <p:extLst>
      <p:ext uri="{BB962C8B-B14F-4D97-AF65-F5344CB8AC3E}">
        <p14:creationId xmlns:p14="http://schemas.microsoft.com/office/powerpoint/2010/main" val="3481809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48</TotalTime>
  <Words>1072</Words>
  <Application>Microsoft Office PowerPoint</Application>
  <PresentationFormat>Presentazione su schermo (4:3)</PresentationFormat>
  <Paragraphs>68</Paragraphs>
  <Slides>10</Slides>
  <Notes>2</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Austin</vt:lpstr>
      <vt:lpstr>IL FORMATORE SULLA SICUREZZA IN MATERIA DI SALUTE E SICUREZZA SUI LUOGHI DI LAVORO</vt:lpstr>
      <vt:lpstr>PREREQUISITO DIPLOMA DI SCUOLA SECONDARIA DI SECONDO GRADO</vt:lpstr>
      <vt:lpstr>1° CRITERIO:</vt:lpstr>
      <vt:lpstr>2° CRITERIO:</vt:lpstr>
      <vt:lpstr>3° CRITERIO:</vt:lpstr>
      <vt:lpstr>4° CRITERIO:</vt:lpstr>
      <vt:lpstr>5° CRITERIO:</vt:lpstr>
      <vt:lpstr>6° CRITERIO:</vt:lpstr>
      <vt:lpstr>PRECISAZIONI:</vt:lpstr>
      <vt:lpstr>GRAZIE: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FORMATORE SULLA SICUREZZA IN MATERIA DI SALUTE E SICUREZZA SUI LUOGHI DI LAVORO</dc:title>
  <dc:creator>Antonio</dc:creator>
  <cp:lastModifiedBy>Antonio</cp:lastModifiedBy>
  <cp:revision>5</cp:revision>
  <dcterms:created xsi:type="dcterms:W3CDTF">2015-11-18T15:01:34Z</dcterms:created>
  <dcterms:modified xsi:type="dcterms:W3CDTF">2015-11-18T15:50:04Z</dcterms:modified>
</cp:coreProperties>
</file>